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Roboto Mono Medium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Roboto Medium"/>
      <p:regular r:id="rId43"/>
      <p:bold r:id="rId44"/>
      <p:italic r:id="rId45"/>
      <p:boldItalic r:id="rId46"/>
    </p:embeddedFont>
    <p:embeddedFont>
      <p:font typeface="Nunito"/>
      <p:regular r:id="rId47"/>
      <p:bold r:id="rId48"/>
      <p:italic r:id="rId49"/>
      <p:boldItalic r:id="rId50"/>
    </p:embeddedFont>
    <p:embeddedFont>
      <p:font typeface="Lato"/>
      <p:regular r:id="rId51"/>
      <p:bold r:id="rId52"/>
      <p:italic r:id="rId53"/>
      <p:boldItalic r:id="rId54"/>
    </p:embeddedFont>
    <p:embeddedFont>
      <p:font typeface="Work Sans Medium"/>
      <p:regular r:id="rId55"/>
      <p:bold r:id="rId56"/>
      <p:italic r:id="rId57"/>
      <p:boldItalic r:id="rId58"/>
    </p:embeddedFont>
    <p:embeddedFont>
      <p:font typeface="Albert Sans"/>
      <p:regular r:id="rId59"/>
      <p:bold r:id="rId60"/>
      <p:italic r:id="rId61"/>
      <p:boldItalic r:id="rId62"/>
    </p:embeddedFont>
    <p:embeddedFont>
      <p:font typeface="Roboto Mono"/>
      <p:regular r:id="rId63"/>
      <p:bold r:id="rId64"/>
      <p:italic r:id="rId65"/>
      <p:boldItalic r:id="rId66"/>
    </p:embeddedFont>
    <p:embeddedFont>
      <p:font typeface="Epilogue ExtraBold"/>
      <p:bold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61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1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RobotoMedium-bold.fntdata"/><Relationship Id="rId43" Type="http://schemas.openxmlformats.org/officeDocument/2006/relationships/font" Target="fonts/RobotoMedium-regular.fntdata"/><Relationship Id="rId46" Type="http://schemas.openxmlformats.org/officeDocument/2006/relationships/font" Target="fonts/RobotoMedium-boldItalic.fntdata"/><Relationship Id="rId45" Type="http://schemas.openxmlformats.org/officeDocument/2006/relationships/font" Target="fonts/Roboto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Nunito-bold.fntdata"/><Relationship Id="rId47" Type="http://schemas.openxmlformats.org/officeDocument/2006/relationships/font" Target="fonts/Nunito-regular.fntdata"/><Relationship Id="rId49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33" Type="http://schemas.openxmlformats.org/officeDocument/2006/relationships/font" Target="fonts/Raleway-italic.fntdata"/><Relationship Id="rId32" Type="http://schemas.openxmlformats.org/officeDocument/2006/relationships/font" Target="fonts/Raleway-bold.fntdata"/><Relationship Id="rId35" Type="http://schemas.openxmlformats.org/officeDocument/2006/relationships/font" Target="fonts/RobotoMonoMedium-regular.fntdata"/><Relationship Id="rId34" Type="http://schemas.openxmlformats.org/officeDocument/2006/relationships/font" Target="fonts/Raleway-boldItalic.fntdata"/><Relationship Id="rId37" Type="http://schemas.openxmlformats.org/officeDocument/2006/relationships/font" Target="fonts/RobotoMonoMedium-italic.fntdata"/><Relationship Id="rId36" Type="http://schemas.openxmlformats.org/officeDocument/2006/relationships/font" Target="fonts/RobotoMonoMedium-bold.fntdata"/><Relationship Id="rId39" Type="http://schemas.openxmlformats.org/officeDocument/2006/relationships/font" Target="fonts/Roboto-regular.fntdata"/><Relationship Id="rId38" Type="http://schemas.openxmlformats.org/officeDocument/2006/relationships/font" Target="fonts/RobotoMonoMedium-boldItalic.fntdata"/><Relationship Id="rId62" Type="http://schemas.openxmlformats.org/officeDocument/2006/relationships/font" Target="fonts/AlbertSans-boldItalic.fntdata"/><Relationship Id="rId61" Type="http://schemas.openxmlformats.org/officeDocument/2006/relationships/font" Target="fonts/AlbertSans-italic.fntdata"/><Relationship Id="rId20" Type="http://schemas.openxmlformats.org/officeDocument/2006/relationships/slide" Target="slides/slide15.xml"/><Relationship Id="rId64" Type="http://schemas.openxmlformats.org/officeDocument/2006/relationships/font" Target="fonts/RobotoMono-bold.fntdata"/><Relationship Id="rId63" Type="http://schemas.openxmlformats.org/officeDocument/2006/relationships/font" Target="fonts/RobotoMono-regular.fntdata"/><Relationship Id="rId22" Type="http://schemas.openxmlformats.org/officeDocument/2006/relationships/slide" Target="slides/slide17.xml"/><Relationship Id="rId66" Type="http://schemas.openxmlformats.org/officeDocument/2006/relationships/font" Target="fonts/RobotoMono-boldItalic.fntdata"/><Relationship Id="rId21" Type="http://schemas.openxmlformats.org/officeDocument/2006/relationships/slide" Target="slides/slide16.xml"/><Relationship Id="rId65" Type="http://schemas.openxmlformats.org/officeDocument/2006/relationships/font" Target="fonts/RobotoMono-italic.fntdata"/><Relationship Id="rId24" Type="http://schemas.openxmlformats.org/officeDocument/2006/relationships/slide" Target="slides/slide19.xml"/><Relationship Id="rId68" Type="http://schemas.openxmlformats.org/officeDocument/2006/relationships/font" Target="fonts/EpilogueExtraBold-boldItalic.fntdata"/><Relationship Id="rId23" Type="http://schemas.openxmlformats.org/officeDocument/2006/relationships/slide" Target="slides/slide18.xml"/><Relationship Id="rId67" Type="http://schemas.openxmlformats.org/officeDocument/2006/relationships/font" Target="fonts/EpilogueExtraBold-bold.fntdata"/><Relationship Id="rId60" Type="http://schemas.openxmlformats.org/officeDocument/2006/relationships/font" Target="fonts/AlbertSans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regular.fntdata"/><Relationship Id="rId50" Type="http://schemas.openxmlformats.org/officeDocument/2006/relationships/font" Target="fonts/Nunito-boldItalic.fntdata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6.xml"/><Relationship Id="rId55" Type="http://schemas.openxmlformats.org/officeDocument/2006/relationships/font" Target="fonts/WorkSansMedium-regular.fntdata"/><Relationship Id="rId10" Type="http://schemas.openxmlformats.org/officeDocument/2006/relationships/slide" Target="slides/slide5.xml"/><Relationship Id="rId54" Type="http://schemas.openxmlformats.org/officeDocument/2006/relationships/font" Target="fonts/Lato-boldItalic.fntdata"/><Relationship Id="rId13" Type="http://schemas.openxmlformats.org/officeDocument/2006/relationships/slide" Target="slides/slide8.xml"/><Relationship Id="rId57" Type="http://schemas.openxmlformats.org/officeDocument/2006/relationships/font" Target="fonts/WorkSansMedium-italic.fntdata"/><Relationship Id="rId12" Type="http://schemas.openxmlformats.org/officeDocument/2006/relationships/slide" Target="slides/slide7.xml"/><Relationship Id="rId56" Type="http://schemas.openxmlformats.org/officeDocument/2006/relationships/font" Target="fonts/WorkSansMedium-bold.fntdata"/><Relationship Id="rId15" Type="http://schemas.openxmlformats.org/officeDocument/2006/relationships/slide" Target="slides/slide10.xml"/><Relationship Id="rId59" Type="http://schemas.openxmlformats.org/officeDocument/2006/relationships/font" Target="fonts/AlbertSans-regular.fntdata"/><Relationship Id="rId14" Type="http://schemas.openxmlformats.org/officeDocument/2006/relationships/slide" Target="slides/slide9.xml"/><Relationship Id="rId58" Type="http://schemas.openxmlformats.org/officeDocument/2006/relationships/font" Target="fonts/WorkSansMedium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bf03887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bf03887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6529f906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6529f906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23d74e3a5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23d74e3a5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6529f906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6529f906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3bfa87f08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3bfa87f08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be61e0f8f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be61e0f8f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657a10e81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657a10e81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657a10e81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657a10e81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657a10e81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d657a10e81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657a10e81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d657a10e81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657a10e81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d657a10e81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d0afb1b5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d0afb1b5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657a10e81_1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d657a10e81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23d74e3a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23d74e3a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be61e0f8f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8be61e0f8f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657a10e8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657a10e8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23d74e3a5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823d74e3a5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23d74e3a5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23d74e3a5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3bfa87f0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3bfa87f0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6529f906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d6529f90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6529f906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6529f906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6529f906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d6529f906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657a10e81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657a10e81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39cad760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39cad760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64db48af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64db48af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capa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235722" y="4688302"/>
            <a:ext cx="2672555" cy="330632"/>
            <a:chOff x="5112199" y="4573451"/>
            <a:chExt cx="3749376" cy="463850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33775" y="4573451"/>
              <a:ext cx="1727800" cy="46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12199" y="4573451"/>
              <a:ext cx="1774077" cy="463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/>
          <p:nvPr/>
        </p:nvSpPr>
        <p:spPr>
          <a:xfrm>
            <a:off x="0" y="4538940"/>
            <a:ext cx="9144000" cy="6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8" cy="514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00" y="154450"/>
            <a:ext cx="8809001" cy="42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0600" y="4378301"/>
            <a:ext cx="3602801" cy="4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5550" y="1694724"/>
            <a:ext cx="4492876" cy="11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com imagem à direita">
  <p:cSld name="ONE_COLUMN_TEXT"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idx="1" type="subTitle"/>
          </p:nvPr>
        </p:nvSpPr>
        <p:spPr>
          <a:xfrm>
            <a:off x="4796500" y="4656450"/>
            <a:ext cx="37398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1000"/>
              <a:buNone/>
              <a:defRPr sz="1000">
                <a:solidFill>
                  <a:srgbClr val="000D5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200"/>
              <a:buFont typeface="Roboto Mono Medium"/>
              <a:buNone/>
              <a:defRPr b="0" sz="2200">
                <a:solidFill>
                  <a:srgbClr val="000D56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424650" y="1088275"/>
            <a:ext cx="82875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rgbClr val="103AAF"/>
              </a:buClr>
              <a:buSzPts val="2000"/>
              <a:buChar char="●"/>
              <a:defRPr>
                <a:solidFill>
                  <a:srgbClr val="103AAF"/>
                </a:solidFill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800"/>
              <a:buChar char="○"/>
              <a:defRPr>
                <a:solidFill>
                  <a:srgbClr val="103AAF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600"/>
              <a:buChar char="■"/>
              <a:defRPr>
                <a:solidFill>
                  <a:srgbClr val="103AAF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400"/>
              <a:buChar char="●"/>
              <a:defRPr>
                <a:solidFill>
                  <a:srgbClr val="103AAF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200"/>
              <a:buChar char="○"/>
              <a:defRPr>
                <a:solidFill>
                  <a:srgbClr val="103AAF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●"/>
              <a:defRPr>
                <a:solidFill>
                  <a:srgbClr val="103AAF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○"/>
              <a:defRPr>
                <a:solidFill>
                  <a:srgbClr val="103AAF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com imagem à esquerda">
  <p:cSld name="ONE_COLUMN_TEXT_1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4643600" y="1091850"/>
            <a:ext cx="3774300" cy="34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103AAF"/>
              </a:buClr>
              <a:buSzPts val="2000"/>
              <a:buChar char="●"/>
              <a:defRPr>
                <a:solidFill>
                  <a:srgbClr val="103AAF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800"/>
              <a:buChar char="○"/>
              <a:defRPr>
                <a:solidFill>
                  <a:srgbClr val="103AAF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600"/>
              <a:buChar char="■"/>
              <a:defRPr>
                <a:solidFill>
                  <a:srgbClr val="103AAF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400"/>
              <a:buChar char="●"/>
              <a:defRPr>
                <a:solidFill>
                  <a:srgbClr val="103AAF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200"/>
              <a:buChar char="○"/>
              <a:defRPr>
                <a:solidFill>
                  <a:srgbClr val="103AAF"/>
                </a:solidFill>
              </a:defRPr>
            </a:lvl5pPr>
            <a:lvl6pPr indent="-298450" lvl="5" marL="27432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6pPr>
            <a:lvl7pPr indent="-298450" lvl="6" marL="32004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●"/>
              <a:defRPr>
                <a:solidFill>
                  <a:srgbClr val="103AAF"/>
                </a:solidFill>
              </a:defRPr>
            </a:lvl7pPr>
            <a:lvl8pPr indent="-298450" lvl="7" marL="36576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○"/>
              <a:defRPr>
                <a:solidFill>
                  <a:srgbClr val="103AAF"/>
                </a:solidFill>
              </a:defRPr>
            </a:lvl8pPr>
            <a:lvl9pPr indent="-298450" lvl="8" marL="4114800" rtl="0">
              <a:spcBef>
                <a:spcPts val="1000"/>
              </a:spcBef>
              <a:spcAft>
                <a:spcPts val="100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9pPr>
          </a:lstStyle>
          <a:p/>
        </p:txBody>
      </p:sp>
      <p:sp>
        <p:nvSpPr>
          <p:cNvPr id="66" name="Google Shape;66;p12"/>
          <p:cNvSpPr txBox="1"/>
          <p:nvPr>
            <p:ph idx="2" type="subTitle"/>
          </p:nvPr>
        </p:nvSpPr>
        <p:spPr>
          <a:xfrm>
            <a:off x="394950" y="4656450"/>
            <a:ext cx="37398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1000"/>
              <a:buNone/>
              <a:defRPr sz="1000">
                <a:solidFill>
                  <a:srgbClr val="000D5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200"/>
              <a:buFont typeface="Roboto Mono Medium"/>
              <a:buNone/>
              <a:defRPr b="0" sz="2200">
                <a:solidFill>
                  <a:srgbClr val="000D56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">
  <p:cSld name="MAIN_POINT_2_1_1">
    <p:bg>
      <p:bgPr>
        <a:solidFill>
          <a:srgbClr val="000D5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38650" y="504225"/>
            <a:ext cx="7466700" cy="16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1" name="Google Shape;71;p13"/>
          <p:cNvSpPr txBox="1"/>
          <p:nvPr>
            <p:ph type="title"/>
          </p:nvPr>
        </p:nvSpPr>
        <p:spPr>
          <a:xfrm>
            <a:off x="1061400" y="1092378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E858"/>
              </a:buClr>
              <a:buSzPts val="3400"/>
              <a:buFont typeface="Roboto"/>
              <a:buNone/>
              <a:defRPr sz="3400">
                <a:solidFill>
                  <a:srgbClr val="E4E85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muito longa">
  <p:cSld name="MAIN_POINT_2_1_1_1">
    <p:bg>
      <p:bgPr>
        <a:solidFill>
          <a:srgbClr val="F4564A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4" name="Google Shape;74;p14"/>
          <p:cNvSpPr txBox="1"/>
          <p:nvPr>
            <p:ph type="title"/>
          </p:nvPr>
        </p:nvSpPr>
        <p:spPr>
          <a:xfrm>
            <a:off x="1061400" y="1092378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400"/>
              <a:buFont typeface="Roboto"/>
              <a:buNone/>
              <a:defRPr sz="3400">
                <a:solidFill>
                  <a:srgbClr val="000D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9pPr>
          </a:lstStyle>
          <a:p/>
        </p:txBody>
      </p:sp>
      <p:pic>
        <p:nvPicPr>
          <p:cNvPr id="75" name="Google Shape;7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3949" y="373025"/>
            <a:ext cx="1927667" cy="4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624524" y="3098575"/>
            <a:ext cx="1927667" cy="4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m destaque">
  <p:cSld name="MAIN_POINT_1_1">
    <p:bg>
      <p:bgPr>
        <a:solidFill>
          <a:srgbClr val="E4E858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103AAF"/>
                </a:solidFill>
              </a:defRPr>
            </a:lvl1pPr>
            <a:lvl2pPr lvl="1" rtl="0">
              <a:buNone/>
              <a:defRPr>
                <a:solidFill>
                  <a:srgbClr val="103AAF"/>
                </a:solidFill>
              </a:defRPr>
            </a:lvl2pPr>
            <a:lvl3pPr lvl="2" rtl="0">
              <a:buNone/>
              <a:defRPr>
                <a:solidFill>
                  <a:srgbClr val="103AAF"/>
                </a:solidFill>
              </a:defRPr>
            </a:lvl3pPr>
            <a:lvl4pPr lvl="3" rtl="0">
              <a:buNone/>
              <a:defRPr>
                <a:solidFill>
                  <a:srgbClr val="103AAF"/>
                </a:solidFill>
              </a:defRPr>
            </a:lvl4pPr>
            <a:lvl5pPr lvl="4" rtl="0">
              <a:buNone/>
              <a:defRPr>
                <a:solidFill>
                  <a:srgbClr val="103AAF"/>
                </a:solidFill>
              </a:defRPr>
            </a:lvl5pPr>
            <a:lvl6pPr lvl="5" rtl="0">
              <a:buNone/>
              <a:defRPr>
                <a:solidFill>
                  <a:srgbClr val="103AAF"/>
                </a:solidFill>
              </a:defRPr>
            </a:lvl6pPr>
            <a:lvl7pPr lvl="6" rtl="0">
              <a:buNone/>
              <a:defRPr>
                <a:solidFill>
                  <a:srgbClr val="103AAF"/>
                </a:solidFill>
              </a:defRPr>
            </a:lvl7pPr>
            <a:lvl8pPr lvl="7" rtl="0">
              <a:buNone/>
              <a:defRPr>
                <a:solidFill>
                  <a:srgbClr val="103AAF"/>
                </a:solidFill>
              </a:defRPr>
            </a:lvl8pPr>
            <a:lvl9pPr lvl="8" rtl="0">
              <a:buNone/>
              <a:defRPr>
                <a:solidFill>
                  <a:srgbClr val="103AA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9" name="Google Shape;79;p15"/>
          <p:cNvSpPr txBox="1"/>
          <p:nvPr>
            <p:ph type="title"/>
          </p:nvPr>
        </p:nvSpPr>
        <p:spPr>
          <a:xfrm>
            <a:off x="1061400" y="1092378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400"/>
              <a:buFont typeface="Roboto"/>
              <a:buNone/>
              <a:defRPr sz="3400">
                <a:solidFill>
                  <a:srgbClr val="000D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3600"/>
              <a:buNone/>
              <a:defRPr sz="3600">
                <a:solidFill>
                  <a:srgbClr val="000D56"/>
                </a:solidFill>
              </a:defRPr>
            </a:lvl9pPr>
          </a:lstStyle>
          <a:p/>
        </p:txBody>
      </p:sp>
      <p:pic>
        <p:nvPicPr>
          <p:cNvPr id="80" name="Google Shape;8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175" y="288050"/>
            <a:ext cx="970550" cy="8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200" y="3502725"/>
            <a:ext cx="1239600" cy="13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03A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536097" y="1352625"/>
            <a:ext cx="3495000" cy="13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Medium"/>
              <a:buNone/>
              <a:defRPr b="0" sz="27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1" type="subTitle"/>
          </p:nvPr>
        </p:nvSpPr>
        <p:spPr>
          <a:xfrm>
            <a:off x="530750" y="2886026"/>
            <a:ext cx="34950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E858"/>
              </a:buClr>
              <a:buSzPts val="2000"/>
              <a:buNone/>
              <a:defRPr>
                <a:solidFill>
                  <a:srgbClr val="E4E858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7" name="Google Shape;87;p16"/>
          <p:cNvSpPr txBox="1"/>
          <p:nvPr>
            <p:ph idx="2" type="subTitle"/>
          </p:nvPr>
        </p:nvSpPr>
        <p:spPr>
          <a:xfrm>
            <a:off x="5246800" y="4656450"/>
            <a:ext cx="3289500" cy="26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1000"/>
              <a:buNone/>
              <a:defRPr sz="1000">
                <a:solidFill>
                  <a:srgbClr val="000D5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grande + legenda">
  <p:cSld name="CAPTION_ONLY_1"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424650" y="4473525"/>
            <a:ext cx="8287500" cy="26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AAF"/>
              </a:buClr>
              <a:buSzPts val="1000"/>
              <a:buNone/>
              <a:defRPr sz="1000">
                <a:solidFill>
                  <a:srgbClr val="103AAF"/>
                </a:solidFill>
              </a:defRPr>
            </a:lvl1pPr>
          </a:lstStyle>
          <a:p/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200"/>
              <a:buFont typeface="Roboto Mono Medium"/>
              <a:buNone/>
              <a:defRPr b="0" sz="2200">
                <a:solidFill>
                  <a:srgbClr val="000D56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abertura/recapitulação">
  <p:cSld name="CUSTOM_1_1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424650" y="1240675"/>
            <a:ext cx="82875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103AAF"/>
              </a:buClr>
              <a:buSzPts val="2000"/>
              <a:buChar char="●"/>
              <a:defRPr sz="2000">
                <a:solidFill>
                  <a:srgbClr val="103AAF"/>
                </a:solidFill>
              </a:defRPr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800"/>
              <a:buChar char="○"/>
              <a:defRPr sz="1800">
                <a:solidFill>
                  <a:srgbClr val="103AAF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600"/>
              <a:buChar char="■"/>
              <a:defRPr sz="1600">
                <a:solidFill>
                  <a:srgbClr val="103AAF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400"/>
              <a:buChar char="●"/>
              <a:defRPr sz="1400">
                <a:solidFill>
                  <a:srgbClr val="103AAF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200"/>
              <a:buChar char="○"/>
              <a:defRPr sz="1200">
                <a:solidFill>
                  <a:srgbClr val="103AAF"/>
                </a:solidFill>
              </a:defRPr>
            </a:lvl5pPr>
            <a:lvl6pPr indent="-298450" lvl="5" marL="27432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6pPr>
            <a:lvl7pPr indent="-298450" lvl="6" marL="32004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●"/>
              <a:defRPr>
                <a:solidFill>
                  <a:srgbClr val="103AAF"/>
                </a:solidFill>
              </a:defRPr>
            </a:lvl7pPr>
            <a:lvl8pPr indent="-298450" lvl="7" marL="3657600" rtl="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○"/>
              <a:defRPr>
                <a:solidFill>
                  <a:srgbClr val="103AAF"/>
                </a:solidFill>
              </a:defRPr>
            </a:lvl8pPr>
            <a:lvl9pPr indent="-298450" lvl="8" marL="4114800" rtl="0">
              <a:spcBef>
                <a:spcPts val="1000"/>
              </a:spcBef>
              <a:spcAft>
                <a:spcPts val="100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200"/>
              <a:buFont typeface="Roboto Mono Medium"/>
              <a:buNone/>
              <a:defRPr b="0" sz="2200">
                <a:solidFill>
                  <a:srgbClr val="000D56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E4E858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Mono"/>
              <a:buNone/>
              <a:defRPr b="0" sz="8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727800" y="2380060"/>
            <a:ext cx="7688400" cy="17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000"/>
              <a:buChar char="●"/>
              <a:defRPr>
                <a:solidFill>
                  <a:srgbClr val="000D56"/>
                </a:solidFill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800"/>
              <a:buChar char="○"/>
              <a:defRPr>
                <a:solidFill>
                  <a:srgbClr val="000D56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600"/>
              <a:buChar char="■"/>
              <a:defRPr>
                <a:solidFill>
                  <a:srgbClr val="000D56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400"/>
              <a:buChar char="●"/>
              <a:defRPr>
                <a:solidFill>
                  <a:srgbClr val="000D56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200"/>
              <a:buChar char="○"/>
              <a:defRPr>
                <a:solidFill>
                  <a:srgbClr val="000D56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100"/>
              <a:buChar char="■"/>
              <a:defRPr>
                <a:solidFill>
                  <a:srgbClr val="000D56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100"/>
              <a:buChar char="●"/>
              <a:defRPr>
                <a:solidFill>
                  <a:srgbClr val="000D56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rgbClr val="000D56"/>
              </a:buClr>
              <a:buSzPts val="1100"/>
              <a:buChar char="○"/>
              <a:defRPr>
                <a:solidFill>
                  <a:srgbClr val="000D56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rgbClr val="000D56"/>
              </a:buClr>
              <a:buSzPts val="1100"/>
              <a:buChar char="■"/>
              <a:defRPr>
                <a:solidFill>
                  <a:srgbClr val="000D56"/>
                </a:solidFill>
              </a:defRPr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103AAF"/>
                </a:solidFill>
              </a:defRPr>
            </a:lvl1pPr>
            <a:lvl2pPr lvl="1">
              <a:buNone/>
              <a:defRPr>
                <a:solidFill>
                  <a:srgbClr val="103AAF"/>
                </a:solidFill>
              </a:defRPr>
            </a:lvl2pPr>
            <a:lvl3pPr lvl="2">
              <a:buNone/>
              <a:defRPr>
                <a:solidFill>
                  <a:srgbClr val="103AAF"/>
                </a:solidFill>
              </a:defRPr>
            </a:lvl3pPr>
            <a:lvl4pPr lvl="3">
              <a:buNone/>
              <a:defRPr>
                <a:solidFill>
                  <a:srgbClr val="103AAF"/>
                </a:solidFill>
              </a:defRPr>
            </a:lvl4pPr>
            <a:lvl5pPr lvl="4">
              <a:buNone/>
              <a:defRPr>
                <a:solidFill>
                  <a:srgbClr val="103AAF"/>
                </a:solidFill>
              </a:defRPr>
            </a:lvl5pPr>
            <a:lvl6pPr lvl="5">
              <a:buNone/>
              <a:defRPr>
                <a:solidFill>
                  <a:srgbClr val="103AAF"/>
                </a:solidFill>
              </a:defRPr>
            </a:lvl6pPr>
            <a:lvl7pPr lvl="6">
              <a:buNone/>
              <a:defRPr>
                <a:solidFill>
                  <a:srgbClr val="103AAF"/>
                </a:solidFill>
              </a:defRPr>
            </a:lvl7pPr>
            <a:lvl8pPr lvl="7">
              <a:buNone/>
              <a:defRPr>
                <a:solidFill>
                  <a:srgbClr val="103AAF"/>
                </a:solidFill>
              </a:defRPr>
            </a:lvl8pPr>
            <a:lvl9pPr lvl="8">
              <a:buNone/>
              <a:defRPr>
                <a:solidFill>
                  <a:srgbClr val="103AA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ndo slide">
  <p:cSld name="TITLE_3">
    <p:bg>
      <p:bgPr>
        <a:solidFill>
          <a:srgbClr val="000D56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36285" r="57182" t="0"/>
          <a:stretch/>
        </p:blipFill>
        <p:spPr>
          <a:xfrm rot="10800000">
            <a:off x="5221850" y="1380028"/>
            <a:ext cx="542825" cy="45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72654" t="0"/>
          <a:stretch/>
        </p:blipFill>
        <p:spPr>
          <a:xfrm>
            <a:off x="360900" y="242100"/>
            <a:ext cx="2272573" cy="45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550" y="1694724"/>
            <a:ext cx="4492876" cy="11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45670" l="54824" r="14971" t="12255"/>
          <a:stretch/>
        </p:blipFill>
        <p:spPr>
          <a:xfrm>
            <a:off x="6264775" y="72000"/>
            <a:ext cx="2510052" cy="19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b="0" l="51976" r="0" t="74994"/>
          <a:stretch/>
        </p:blipFill>
        <p:spPr>
          <a:xfrm>
            <a:off x="4587975" y="3136100"/>
            <a:ext cx="3991075" cy="11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600" y="4378301"/>
            <a:ext cx="3602801" cy="4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36285" r="57182" t="48875"/>
          <a:stretch/>
        </p:blipFill>
        <p:spPr>
          <a:xfrm rot="5400000">
            <a:off x="3363837" y="-300712"/>
            <a:ext cx="542825" cy="23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0" l="96538" r="0" t="74994"/>
          <a:stretch/>
        </p:blipFill>
        <p:spPr>
          <a:xfrm rot="5400000">
            <a:off x="3466875" y="2920075"/>
            <a:ext cx="287699" cy="11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ndo slide 1">
  <p:cSld name="TITLE_3_1">
    <p:bg>
      <p:bgPr>
        <a:solidFill>
          <a:srgbClr val="000D56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36285" r="57182" t="0"/>
          <a:stretch/>
        </p:blipFill>
        <p:spPr>
          <a:xfrm rot="10800000">
            <a:off x="7388075" y="2304003"/>
            <a:ext cx="542825" cy="45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72654" t="60270"/>
          <a:stretch/>
        </p:blipFill>
        <p:spPr>
          <a:xfrm>
            <a:off x="360900" y="2997800"/>
            <a:ext cx="2272573" cy="181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5670" l="54824" r="14971" t="12255"/>
          <a:stretch/>
        </p:blipFill>
        <p:spPr>
          <a:xfrm>
            <a:off x="6264775" y="72000"/>
            <a:ext cx="2510052" cy="19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36285" r="57182" t="48875"/>
          <a:stretch/>
        </p:blipFill>
        <p:spPr>
          <a:xfrm rot="5400000">
            <a:off x="4554762" y="2100438"/>
            <a:ext cx="542825" cy="23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 b="0" l="96538" r="0" t="74994"/>
          <a:stretch/>
        </p:blipFill>
        <p:spPr>
          <a:xfrm rot="5400000">
            <a:off x="788700" y="127600"/>
            <a:ext cx="287699" cy="11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CUSTOM">
    <p:bg>
      <p:bgPr>
        <a:solidFill>
          <a:srgbClr val="000D56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2278050" y="1505950"/>
            <a:ext cx="4587900" cy="18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0" sz="3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2130575" y="3489325"/>
            <a:ext cx="48156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4E85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 sz="1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1 linha)">
  <p:cSld name="TITLE_1">
    <p:bg>
      <p:bgPr>
        <a:solidFill>
          <a:srgbClr val="000D56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ctrTitle"/>
          </p:nvPr>
        </p:nvSpPr>
        <p:spPr>
          <a:xfrm>
            <a:off x="729625" y="1519191"/>
            <a:ext cx="76881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Mono"/>
              <a:buNone/>
              <a:defRPr b="0" sz="3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729627" y="3228866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41" name="Google Shape;41;p6"/>
          <p:cNvCxnSpPr/>
          <p:nvPr/>
        </p:nvCxnSpPr>
        <p:spPr>
          <a:xfrm>
            <a:off x="847775" y="3030065"/>
            <a:ext cx="749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1 linha) 1">
  <p:cSld name="TITLE_1_1">
    <p:bg>
      <p:bgPr>
        <a:solidFill>
          <a:srgbClr val="103AA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ctrTitle"/>
          </p:nvPr>
        </p:nvSpPr>
        <p:spPr>
          <a:xfrm>
            <a:off x="729625" y="1519191"/>
            <a:ext cx="76881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Roboto Mono"/>
              <a:buNone/>
              <a:defRPr b="0" sz="3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729627" y="3228866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847775" y="3030065"/>
            <a:ext cx="749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título">
  <p:cSld name="SECTION_HEADER_2">
    <p:bg>
      <p:bgPr>
        <a:solidFill>
          <a:srgbClr val="E4E858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103AAF"/>
                </a:solidFill>
              </a:defRPr>
            </a:lvl1pPr>
            <a:lvl2pPr lvl="1" rtl="0">
              <a:buNone/>
              <a:defRPr>
                <a:solidFill>
                  <a:srgbClr val="103AAF"/>
                </a:solidFill>
              </a:defRPr>
            </a:lvl2pPr>
            <a:lvl3pPr lvl="2" rtl="0">
              <a:buNone/>
              <a:defRPr>
                <a:solidFill>
                  <a:srgbClr val="103AAF"/>
                </a:solidFill>
              </a:defRPr>
            </a:lvl3pPr>
            <a:lvl4pPr lvl="3" rtl="0">
              <a:buNone/>
              <a:defRPr>
                <a:solidFill>
                  <a:srgbClr val="103AAF"/>
                </a:solidFill>
              </a:defRPr>
            </a:lvl4pPr>
            <a:lvl5pPr lvl="4" rtl="0">
              <a:buNone/>
              <a:defRPr>
                <a:solidFill>
                  <a:srgbClr val="103AAF"/>
                </a:solidFill>
              </a:defRPr>
            </a:lvl5pPr>
            <a:lvl6pPr lvl="5" rtl="0">
              <a:buNone/>
              <a:defRPr>
                <a:solidFill>
                  <a:srgbClr val="103AAF"/>
                </a:solidFill>
              </a:defRPr>
            </a:lvl6pPr>
            <a:lvl7pPr lvl="6" rtl="0">
              <a:buNone/>
              <a:defRPr>
                <a:solidFill>
                  <a:srgbClr val="103AAF"/>
                </a:solidFill>
              </a:defRPr>
            </a:lvl7pPr>
            <a:lvl8pPr lvl="7" rtl="0">
              <a:buNone/>
              <a:defRPr>
                <a:solidFill>
                  <a:srgbClr val="103AAF"/>
                </a:solidFill>
              </a:defRPr>
            </a:lvl8pPr>
            <a:lvl9pPr lvl="8" rtl="0">
              <a:buNone/>
              <a:defRPr>
                <a:solidFill>
                  <a:srgbClr val="103AA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1061400" y="1092378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ono Medium"/>
              <a:buNone/>
              <a:defRPr b="0" sz="3600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D56"/>
              </a:buClr>
              <a:buSzPts val="2200"/>
              <a:buFont typeface="Roboto Mono"/>
              <a:buNone/>
              <a:defRPr b="0" sz="2200">
                <a:solidFill>
                  <a:srgbClr val="000D56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424650" y="1088275"/>
            <a:ext cx="82875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rgbClr val="103AAF"/>
              </a:buClr>
              <a:buSzPts val="2000"/>
              <a:buChar char="●"/>
              <a:defRPr>
                <a:solidFill>
                  <a:srgbClr val="103AAF"/>
                </a:solidFill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800"/>
              <a:buChar char="○"/>
              <a:defRPr>
                <a:solidFill>
                  <a:srgbClr val="103AAF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600"/>
              <a:buChar char="■"/>
              <a:defRPr>
                <a:solidFill>
                  <a:srgbClr val="103AAF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400"/>
              <a:buChar char="●"/>
              <a:defRPr>
                <a:solidFill>
                  <a:srgbClr val="103AAF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200"/>
              <a:buChar char="○"/>
              <a:defRPr>
                <a:solidFill>
                  <a:srgbClr val="103AAF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●"/>
              <a:defRPr>
                <a:solidFill>
                  <a:srgbClr val="103AAF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rgbClr val="103AAF"/>
              </a:buClr>
              <a:buSzPts val="1100"/>
              <a:buChar char="○"/>
              <a:defRPr>
                <a:solidFill>
                  <a:srgbClr val="103AAF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rgbClr val="103AAF"/>
              </a:buClr>
              <a:buSzPts val="1100"/>
              <a:buChar char="■"/>
              <a:defRPr>
                <a:solidFill>
                  <a:srgbClr val="103AAF"/>
                </a:solidFill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com código">
  <p:cSld name="TITLE_AND_BODY_1">
    <p:bg>
      <p:bgPr>
        <a:solidFill>
          <a:srgbClr val="000D56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6" name="Google Shape;56;p10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4E858"/>
              </a:buClr>
              <a:buSzPts val="2200"/>
              <a:buFont typeface="Roboto Mono"/>
              <a:buNone/>
              <a:defRPr b="0" sz="2200">
                <a:solidFill>
                  <a:srgbClr val="E4E858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424650" y="1088275"/>
            <a:ext cx="82875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Nunito"/>
              <a:buNone/>
              <a:defRPr b="1" sz="2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Char char="●"/>
              <a:defRPr sz="20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Char char="○"/>
              <a:defRPr sz="1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"/>
              <a:buChar char="■"/>
              <a:defRPr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Char char="○"/>
              <a:defRPr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Char char="■"/>
              <a:defRPr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Char char="●"/>
              <a:defRPr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"/>
              <a:buChar char="○"/>
              <a:defRPr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100"/>
              <a:buFont typeface="Roboto"/>
              <a:buChar char="■"/>
              <a:defRPr sz="11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D56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00" y="4378301"/>
            <a:ext cx="3602801" cy="4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550" y="1694724"/>
            <a:ext cx="4492876" cy="114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76925"/>
            <a:ext cx="6020000" cy="40890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63" name="Google Shape;163;p29"/>
          <p:cNvSpPr txBox="1"/>
          <p:nvPr/>
        </p:nvSpPr>
        <p:spPr>
          <a:xfrm>
            <a:off x="6519175" y="235800"/>
            <a:ext cx="2401500" cy="2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7"/>
              </a:buClr>
              <a:buSzPts val="2000"/>
              <a:buFont typeface="Work Sans Medium"/>
              <a:buChar char="-"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FAZENDA S.E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6519175" y="2974800"/>
            <a:ext cx="2401500" cy="2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310.000,00 em multa por uso ilegal de fogo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/>
        </p:nvSpPr>
        <p:spPr>
          <a:xfrm>
            <a:off x="304800" y="2312225"/>
            <a:ext cx="81858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 GUERRA DO </a:t>
            </a: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VIETNÃ</a:t>
            </a: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O PANTANAL”</a:t>
            </a:r>
            <a:endParaRPr b="1" i="1" sz="2000">
              <a:solidFill>
                <a:srgbClr val="103AA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304800" y="702125"/>
            <a:ext cx="85344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C0361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RESPOSTAS RÁPIDAS - </a:t>
            </a:r>
            <a:r>
              <a:rPr lang="pt-BR" sz="3900">
                <a:solidFill>
                  <a:srgbClr val="C0361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 ESTUDO DE CASO 02</a:t>
            </a:r>
            <a:endParaRPr sz="3900">
              <a:solidFill>
                <a:srgbClr val="C0361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/>
        </p:nvSpPr>
        <p:spPr>
          <a:xfrm>
            <a:off x="202475" y="130600"/>
            <a:ext cx="8534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C0361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AGENTE LARANJA</a:t>
            </a:r>
            <a:endParaRPr sz="3900">
              <a:solidFill>
                <a:srgbClr val="C0361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975" y="1181325"/>
            <a:ext cx="5455413" cy="36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388"/>
            <a:ext cx="3571875" cy="50387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82" name="Google Shape;182;p32"/>
          <p:cNvSpPr txBox="1"/>
          <p:nvPr/>
        </p:nvSpPr>
        <p:spPr>
          <a:xfrm>
            <a:off x="4316175" y="3675125"/>
            <a:ext cx="4339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222222"/>
                </a:solidFill>
              </a:rPr>
              <a:t>R$ R$ 10.017.840,00 </a:t>
            </a:r>
            <a:r>
              <a:rPr lang="pt-BR" sz="2000">
                <a:solidFill>
                  <a:srgbClr val="222222"/>
                </a:solidFill>
              </a:rPr>
              <a:t>em crédito rural concedido por instituição financeira</a:t>
            </a:r>
            <a:r>
              <a:rPr b="1" lang="pt-BR" sz="2000">
                <a:solidFill>
                  <a:srgbClr val="222222"/>
                </a:solidFill>
              </a:rPr>
              <a:t>l</a:t>
            </a:r>
            <a:r>
              <a:rPr lang="pt-BR" sz="2000">
                <a:solidFill>
                  <a:srgbClr val="222222"/>
                </a:solidFill>
              </a:rPr>
              <a:t>.</a:t>
            </a:r>
            <a:endParaRPr sz="2000">
              <a:solidFill>
                <a:srgbClr val="222222"/>
              </a:solidFill>
            </a:endParaRPr>
          </a:p>
        </p:txBody>
      </p:sp>
      <p:sp>
        <p:nvSpPr>
          <p:cNvPr id="183" name="Google Shape;183;p32"/>
          <p:cNvSpPr txBox="1"/>
          <p:nvPr/>
        </p:nvSpPr>
        <p:spPr>
          <a:xfrm>
            <a:off x="3743325" y="334725"/>
            <a:ext cx="5177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C0361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USO DO AGENTE LARANJA</a:t>
            </a:r>
            <a:endParaRPr sz="3900">
              <a:solidFill>
                <a:srgbClr val="C0361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4262325" y="1469575"/>
            <a:ext cx="41394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pt-BR" sz="2000"/>
              <a:t> Descrição do TAD: “Impedir a regeneração natural com uso de </a:t>
            </a:r>
            <a:r>
              <a:rPr lang="pt-BR" sz="2000">
                <a:highlight>
                  <a:srgbClr val="FFFF00"/>
                </a:highlight>
              </a:rPr>
              <a:t>25 tipos de agrotóxicos</a:t>
            </a:r>
            <a:r>
              <a:rPr lang="pt-BR" sz="2000"/>
              <a:t> no ano 2022”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/>
        </p:nvSpPr>
        <p:spPr>
          <a:xfrm>
            <a:off x="304800" y="477600"/>
            <a:ext cx="85344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TESE INICIAL DO ESTUDO DE CASO 03</a:t>
            </a:r>
            <a:endParaRPr sz="39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149875" y="2087700"/>
            <a:ext cx="81858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“ENQUANTO AS INSTITUIÇÕES FINANCEIRAS FINANCIAM A DESTRUIÇÃO DA</a:t>
            </a:r>
            <a:endParaRPr b="1" i="1" sz="2000">
              <a:solidFill>
                <a:srgbClr val="103AA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NATUREZA PELO FOGO, OS INFRATORES AMBIENTAIS  BENEFICIADOS ACUMULAM MILHÕES DE REAIS EM DÍVIDAS. </a:t>
            </a:r>
            <a:endParaRPr b="1" i="1" sz="2000">
              <a:solidFill>
                <a:srgbClr val="103AA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PAUTADOS PELA IMPUNIDADE, ELES SÃO EXPERTS EM RECORRÊNCIA ”</a:t>
            </a:r>
            <a:endParaRPr b="1" i="1" sz="2000">
              <a:solidFill>
                <a:srgbClr val="103AA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5025"/>
            <a:ext cx="6008899" cy="42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6332700" y="1551000"/>
            <a:ext cx="25713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103AA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Biomas: Amazônia, Cerrado e Pantanal.</a:t>
            </a:r>
            <a:endParaRPr b="1" i="1" sz="2000">
              <a:solidFill>
                <a:srgbClr val="103AA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34"/>
          <p:cNvSpPr txBox="1"/>
          <p:nvPr/>
        </p:nvSpPr>
        <p:spPr>
          <a:xfrm>
            <a:off x="240000" y="96325"/>
            <a:ext cx="8664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Foram identificados 2.261 imóveis rurais financiados com sobreposição de embargo ambiental.</a:t>
            </a:r>
            <a:endParaRPr sz="20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475" y="445050"/>
            <a:ext cx="6498877" cy="459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6376400" y="871500"/>
            <a:ext cx="24456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133 imóveis rurais financiados  e com embargo por uso ilegal de fogo.</a:t>
            </a:r>
            <a:endParaRPr sz="2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36"/>
          <p:cNvGrpSpPr/>
          <p:nvPr/>
        </p:nvGrpSpPr>
        <p:grpSpPr>
          <a:xfrm>
            <a:off x="612675" y="3363863"/>
            <a:ext cx="7712150" cy="960600"/>
            <a:chOff x="823200" y="1501738"/>
            <a:chExt cx="7712150" cy="960600"/>
          </a:xfrm>
        </p:grpSpPr>
        <p:sp>
          <p:nvSpPr>
            <p:cNvPr id="209" name="Google Shape;209;p36"/>
            <p:cNvSpPr/>
            <p:nvPr/>
          </p:nvSpPr>
          <p:spPr>
            <a:xfrm>
              <a:off x="5883275" y="1501738"/>
              <a:ext cx="960600" cy="96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D562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Cooperativas 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de crédito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10" name="Google Shape;210;p36"/>
            <p:cNvSpPr/>
            <p:nvPr/>
          </p:nvSpPr>
          <p:spPr>
            <a:xfrm>
              <a:off x="7574750" y="1501738"/>
              <a:ext cx="960600" cy="96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D562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Bradesco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11" name="Google Shape;211;p36"/>
            <p:cNvSpPr/>
            <p:nvPr/>
          </p:nvSpPr>
          <p:spPr>
            <a:xfrm>
              <a:off x="4228000" y="1501738"/>
              <a:ext cx="960600" cy="96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D562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Banco do Nordeste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12" name="Google Shape;212;p36"/>
            <p:cNvSpPr/>
            <p:nvPr/>
          </p:nvSpPr>
          <p:spPr>
            <a:xfrm>
              <a:off x="2525600" y="1501738"/>
              <a:ext cx="960600" cy="96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D562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Banco da Amazônia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213" name="Google Shape;213;p36"/>
            <p:cNvSpPr/>
            <p:nvPr/>
          </p:nvSpPr>
          <p:spPr>
            <a:xfrm>
              <a:off x="823200" y="1501738"/>
              <a:ext cx="960600" cy="96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D562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latin typeface="Albert Sans"/>
                  <a:ea typeface="Albert Sans"/>
                  <a:cs typeface="Albert Sans"/>
                  <a:sym typeface="Albert Sans"/>
                </a:rPr>
                <a:t>Banco do Brasil</a:t>
              </a:r>
              <a:endParaRPr b="1" sz="800"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sp>
        <p:nvSpPr>
          <p:cNvPr id="214" name="Google Shape;214;p36"/>
          <p:cNvSpPr txBox="1"/>
          <p:nvPr/>
        </p:nvSpPr>
        <p:spPr>
          <a:xfrm>
            <a:off x="418050" y="63125"/>
            <a:ext cx="83079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E4E858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Instituições Financeiras que concederam crédito em áreas embargadas por uso ilegal de fogo.</a:t>
            </a:r>
            <a:endParaRPr sz="2300">
              <a:solidFill>
                <a:srgbClr val="E4E858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763350" y="1363400"/>
            <a:ext cx="7561500" cy="19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Foram identificadas 353 operações totalizando R$ 68.276.530,51 em crédito concedido.</a:t>
            </a:r>
            <a:endParaRPr sz="20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80% do crédito foi aplicado na Amazônia e 20% no Cerrado.</a:t>
            </a:r>
            <a:endParaRPr sz="20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16" name="Google Shape;216;p36"/>
          <p:cNvSpPr txBox="1"/>
          <p:nvPr/>
        </p:nvSpPr>
        <p:spPr>
          <a:xfrm>
            <a:off x="612675" y="4488600"/>
            <a:ext cx="1010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266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17" name="Google Shape;217;p36"/>
          <p:cNvSpPr txBox="1"/>
          <p:nvPr/>
        </p:nvSpPr>
        <p:spPr>
          <a:xfrm>
            <a:off x="2307450" y="4488600"/>
            <a:ext cx="1010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61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5692150" y="4488600"/>
            <a:ext cx="1010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19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19" name="Google Shape;219;p36"/>
          <p:cNvSpPr txBox="1"/>
          <p:nvPr/>
        </p:nvSpPr>
        <p:spPr>
          <a:xfrm>
            <a:off x="7314125" y="4488600"/>
            <a:ext cx="1010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1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>
            <a:off x="3999800" y="4488600"/>
            <a:ext cx="10107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6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cxnSp>
        <p:nvCxnSpPr>
          <p:cNvPr id="221" name="Google Shape;221;p36"/>
          <p:cNvCxnSpPr/>
          <p:nvPr/>
        </p:nvCxnSpPr>
        <p:spPr>
          <a:xfrm>
            <a:off x="1106975" y="4342900"/>
            <a:ext cx="6600" cy="382200"/>
          </a:xfrm>
          <a:prstGeom prst="straightConnector1">
            <a:avLst/>
          </a:prstGeom>
          <a:noFill/>
          <a:ln cap="flat" cmpd="sng" w="9525">
            <a:solidFill>
              <a:srgbClr val="FBEC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6"/>
          <p:cNvCxnSpPr/>
          <p:nvPr/>
        </p:nvCxnSpPr>
        <p:spPr>
          <a:xfrm>
            <a:off x="2808275" y="4342900"/>
            <a:ext cx="6600" cy="382200"/>
          </a:xfrm>
          <a:prstGeom prst="straightConnector1">
            <a:avLst/>
          </a:prstGeom>
          <a:noFill/>
          <a:ln cap="flat" cmpd="sng" w="9525">
            <a:solidFill>
              <a:srgbClr val="FBEC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36"/>
          <p:cNvCxnSpPr/>
          <p:nvPr/>
        </p:nvCxnSpPr>
        <p:spPr>
          <a:xfrm>
            <a:off x="4501850" y="4342900"/>
            <a:ext cx="6600" cy="382200"/>
          </a:xfrm>
          <a:prstGeom prst="straightConnector1">
            <a:avLst/>
          </a:prstGeom>
          <a:noFill/>
          <a:ln cap="flat" cmpd="sng" w="9525">
            <a:solidFill>
              <a:srgbClr val="FBEC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36"/>
          <p:cNvCxnSpPr/>
          <p:nvPr/>
        </p:nvCxnSpPr>
        <p:spPr>
          <a:xfrm>
            <a:off x="6195413" y="4342900"/>
            <a:ext cx="6600" cy="382200"/>
          </a:xfrm>
          <a:prstGeom prst="straightConnector1">
            <a:avLst/>
          </a:prstGeom>
          <a:noFill/>
          <a:ln cap="flat" cmpd="sng" w="9525">
            <a:solidFill>
              <a:srgbClr val="FBECB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36"/>
          <p:cNvCxnSpPr/>
          <p:nvPr/>
        </p:nvCxnSpPr>
        <p:spPr>
          <a:xfrm>
            <a:off x="7816175" y="4342900"/>
            <a:ext cx="6600" cy="382200"/>
          </a:xfrm>
          <a:prstGeom prst="straightConnector1">
            <a:avLst/>
          </a:prstGeom>
          <a:noFill/>
          <a:ln cap="flat" cmpd="sng" w="9525">
            <a:solidFill>
              <a:srgbClr val="FBECB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/>
        </p:nvSpPr>
        <p:spPr>
          <a:xfrm>
            <a:off x="378900" y="566900"/>
            <a:ext cx="83862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302 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operações  de crédito  (85,5%) foram emitidas </a:t>
            </a: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APÓS 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o registro de embargo por uso ilegal de fogo.</a:t>
            </a:r>
            <a:endParaRPr sz="23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31" name="Google Shape;231;p37"/>
          <p:cNvSpPr txBox="1"/>
          <p:nvPr/>
        </p:nvSpPr>
        <p:spPr>
          <a:xfrm>
            <a:off x="477450" y="2478900"/>
            <a:ext cx="8189100" cy="10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51 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operações  de crédito  (14,5%) foram emitidas </a:t>
            </a: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ANTES 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do registro de embargo por uso ilegal de fogo.</a:t>
            </a:r>
            <a:endParaRPr sz="23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1506325" y="1546200"/>
            <a:ext cx="58509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Ou seja, o embargo por uso ilegal de fogo não impediu que a maior parte do crédito fosse concedida. </a:t>
            </a:r>
            <a:endParaRPr sz="15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1731900" y="3651050"/>
            <a:ext cx="58509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E a sua maioria continuou válida, sem desclassificação, mesmo depois dos embargos acontecerem (46/51)</a:t>
            </a:r>
            <a:endParaRPr sz="15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/>
        </p:nvSpPr>
        <p:spPr>
          <a:xfrm>
            <a:off x="369750" y="861475"/>
            <a:ext cx="8404500" cy="16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R$ 57.807.654,00</a:t>
            </a:r>
            <a:endParaRPr sz="21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É o valor de multas ambientais associadas aos embargos por uso ilegal de fogo em propriedades que foram financiadas*.</a:t>
            </a:r>
            <a:endParaRPr sz="21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369750" y="2886563"/>
            <a:ext cx="84045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R$ 95.835,50</a:t>
            </a:r>
            <a:endParaRPr sz="21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É o valor de multas sinalizadas como QUITADAS dentro do montante. Isso equivale a 0,1% do total.</a:t>
            </a:r>
            <a:endParaRPr sz="21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D5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idx="4294967295" type="body"/>
          </p:nvPr>
        </p:nvSpPr>
        <p:spPr>
          <a:xfrm>
            <a:off x="389175" y="4533425"/>
            <a:ext cx="8287500" cy="4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pt-BR" sz="1700">
                <a:solidFill>
                  <a:schemeClr val="lt1"/>
                </a:solidFill>
              </a:rPr>
              <a:t>KAMILA CRAVEIRA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110" name="Google Shape;110;p21"/>
          <p:cNvSpPr txBox="1"/>
          <p:nvPr>
            <p:ph idx="4294967295" type="body"/>
          </p:nvPr>
        </p:nvSpPr>
        <p:spPr>
          <a:xfrm>
            <a:off x="428250" y="1252225"/>
            <a:ext cx="8287500" cy="22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pt-BR" sz="3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Seguindo a fumaça: Investigação sobre crédito rural em áreas incendiadas ilegalmente</a:t>
            </a:r>
            <a:endParaRPr b="1" sz="3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/>
        </p:nvSpPr>
        <p:spPr>
          <a:xfrm>
            <a:off x="426750" y="812625"/>
            <a:ext cx="82905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Além das multas por uso ilegal de fogo, os infratores detectados possuem outras multas por variados tipos de infração.  Em suma, 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eles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 foram autuados em </a:t>
            </a: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R$ 145.558.618,70</a:t>
            </a:r>
            <a:endParaRPr sz="2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 milhões de reais em multas ambientais, portanto </a:t>
            </a: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DEVEM DUAS VEZES MAIS</a:t>
            </a:r>
            <a:r>
              <a:rPr lang="pt-BR" sz="23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 QUE O VALOR RECEBIDO VIA CRÉDITO RURAL.</a:t>
            </a:r>
            <a:endParaRPr sz="23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45" name="Google Shape;245;p39"/>
          <p:cNvSpPr txBox="1"/>
          <p:nvPr/>
        </p:nvSpPr>
        <p:spPr>
          <a:xfrm>
            <a:off x="1787750" y="3598075"/>
            <a:ext cx="5850900" cy="13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Por que infratores ambientais, devedores de multas, tem tanta facilidade em acesso ao crédito rural? 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Por que o uso ilegal de fogo não é considerado como um crime ambiental que impeça o acesso à crédito?</a:t>
            </a:r>
            <a:endParaRPr sz="1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564A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/>
        </p:nvSpPr>
        <p:spPr>
          <a:xfrm>
            <a:off x="240000" y="96325"/>
            <a:ext cx="8664000" cy="8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03AA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Lembra dos 2.261 imóveis rurais financiados com sobreposição de embargo ambiental?</a:t>
            </a:r>
            <a:endParaRPr sz="2300">
              <a:solidFill>
                <a:srgbClr val="103AA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7928575" y="731313"/>
            <a:ext cx="502200" cy="74700"/>
          </a:xfrm>
          <a:prstGeom prst="rect">
            <a:avLst/>
          </a:prstGeom>
          <a:solidFill>
            <a:srgbClr val="C036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00" y="996825"/>
            <a:ext cx="5471949" cy="38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 txBox="1"/>
          <p:nvPr/>
        </p:nvSpPr>
        <p:spPr>
          <a:xfrm>
            <a:off x="5673725" y="1023488"/>
            <a:ext cx="27858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C0361F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1.837 (81,2%) imóveis rurais financiados  e com embargo queimaram pelo menos um campo de futebol entre 2018 e 2023</a:t>
            </a:r>
            <a:endParaRPr sz="2300">
              <a:solidFill>
                <a:srgbClr val="C0361F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424650" y="1443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RECOMENDAÇÕES</a:t>
            </a:r>
            <a:endParaRPr/>
          </a:p>
        </p:txBody>
      </p:sp>
      <p:sp>
        <p:nvSpPr>
          <p:cNvPr id="259" name="Google Shape;259;p41"/>
          <p:cNvSpPr txBox="1"/>
          <p:nvPr>
            <p:ph idx="4294967295" type="body"/>
          </p:nvPr>
        </p:nvSpPr>
        <p:spPr>
          <a:xfrm>
            <a:off x="424650" y="863250"/>
            <a:ext cx="8287500" cy="4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Verificar antes e periodicamente, se há área desmatada após julho de 2008</a:t>
            </a:r>
            <a:r>
              <a:rPr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Autorização para Supressão de Vegetação (ASV) ;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Vedar a concessão para imóveis rurais que tenham usado fogo de maneira ilegal</a:t>
            </a:r>
            <a:r>
              <a:rPr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em sua propriedade no ano anterior e corrente;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caso de financiamento para aquisição e manutenção de bovinos, a instituição financeira deverá exigir a rastreabilidade do gado.</a:t>
            </a:r>
            <a:r>
              <a:rPr lang="pt-B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(solicitando o CAR das fazendas de origem, analisar se existem irregularidades e, ao final receber e avaliar as Notas fiscais e Guias de Trânsito Animal, comparando fazendas e períodos de comercialização);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300">
              <a:solidFill>
                <a:srgbClr val="103AA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/>
        </p:nvSpPr>
        <p:spPr>
          <a:xfrm>
            <a:off x="210300" y="945775"/>
            <a:ext cx="87234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lang="pt-BR" sz="1900"/>
              <a:t>Consultar área embargada diretamente ao órgão estadual </a:t>
            </a:r>
            <a:r>
              <a:rPr lang="pt-BR" sz="1900"/>
              <a:t>até que as informações estejam disponíveis online e vedar concessão de crédito para proponentes com embargos ambientais ou </a:t>
            </a:r>
            <a:r>
              <a:rPr b="1" lang="pt-BR" sz="1900"/>
              <a:t>autuações</a:t>
            </a:r>
            <a:r>
              <a:rPr lang="pt-BR" sz="1900"/>
              <a:t> em quaisquer propriedades rurais, independentemente da localização do imóvel financiado;</a:t>
            </a:r>
            <a:endParaRPr sz="1900"/>
          </a:p>
          <a:p>
            <a:pPr indent="-3492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lang="pt-BR" sz="1900"/>
              <a:t>Verificar antes da concessão do crédito e periodicamente</a:t>
            </a:r>
            <a:r>
              <a:rPr lang="pt-BR" sz="1900"/>
              <a:t> o cumprimento dos critérios socioambientais e se, constatado descumprimento, suspender a concessão e/ou liquidar antecipadamente a operação.</a:t>
            </a:r>
            <a:endParaRPr sz="1900">
              <a:solidFill>
                <a:srgbClr val="103A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42"/>
          <p:cNvSpPr txBox="1"/>
          <p:nvPr>
            <p:ph type="title"/>
          </p:nvPr>
        </p:nvSpPr>
        <p:spPr>
          <a:xfrm>
            <a:off x="424650" y="1443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RECOMENDAÇÕES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449" y="1332075"/>
            <a:ext cx="2947950" cy="29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/>
          <p:nvPr/>
        </p:nvSpPr>
        <p:spPr>
          <a:xfrm>
            <a:off x="-70125" y="0"/>
            <a:ext cx="4655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43"/>
          <p:cNvSpPr txBox="1"/>
          <p:nvPr>
            <p:ph type="title"/>
          </p:nvPr>
        </p:nvSpPr>
        <p:spPr>
          <a:xfrm>
            <a:off x="4443750" y="128825"/>
            <a:ext cx="4349400" cy="9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Acesse o relatório na íntegra!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606" y="0"/>
            <a:ext cx="4186238" cy="5143500"/>
          </a:xfrm>
          <a:prstGeom prst="rect">
            <a:avLst/>
          </a:prstGeom>
          <a:solidFill>
            <a:srgbClr val="F1C232"/>
          </a:solidFill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title"/>
          </p:nvPr>
        </p:nvSpPr>
        <p:spPr>
          <a:xfrm>
            <a:off x="1933175" y="175125"/>
            <a:ext cx="4349400" cy="9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Contatos: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606500" y="3897075"/>
            <a:ext cx="32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kcraveir@greenpeace.org</a:t>
            </a:r>
            <a:endParaRPr sz="2000"/>
          </a:p>
        </p:txBody>
      </p:sp>
      <p:pic>
        <p:nvPicPr>
          <p:cNvPr descr="Ficheiro:Email Shiny Icon.svg – Wikipédia, a enciclopédia livre"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238" y="1377400"/>
            <a:ext cx="2214875" cy="22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CRÉDITO RURAL </a:t>
            </a:r>
            <a:endParaRPr sz="2400">
              <a:solidFill>
                <a:schemeClr val="lt1"/>
              </a:solidFill>
              <a:highlight>
                <a:schemeClr val="accent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480150" y="1191900"/>
            <a:ext cx="8176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/>
              <a:t>É</a:t>
            </a:r>
            <a:r>
              <a:rPr lang="pt-BR" sz="2000"/>
              <a:t> o principal instrumento da política agrícola brasileira, pela qual o governo passou a atuar ativamente na oferta de crédito ao produtor rural por intermédio das instituições financeiras e subsidiando taxas de juros.</a:t>
            </a:r>
            <a:endParaRPr sz="2000"/>
          </a:p>
        </p:txBody>
      </p:sp>
      <p:pic>
        <p:nvPicPr>
          <p:cNvPr descr="Vector for free use: Vector user icon"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850" y="3563550"/>
            <a:ext cx="1579950" cy="157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co de imagens : rede, pessoas, o negócio, ícone, social, amigos ..."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200" y="3243513"/>
            <a:ext cx="2012975" cy="2015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>
            <p:ph type="title"/>
          </p:nvPr>
        </p:nvSpPr>
        <p:spPr>
          <a:xfrm>
            <a:off x="760725" y="2936550"/>
            <a:ext cx="2799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PRODUTOR</a:t>
            </a:r>
            <a:r>
              <a:rPr lang="pt-BR" sz="2400"/>
              <a:t> RURAL </a:t>
            </a:r>
            <a:endParaRPr sz="2400">
              <a:solidFill>
                <a:schemeClr val="lt1"/>
              </a:solidFill>
              <a:highlight>
                <a:schemeClr val="accent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p22"/>
          <p:cNvSpPr txBox="1"/>
          <p:nvPr>
            <p:ph type="title"/>
          </p:nvPr>
        </p:nvSpPr>
        <p:spPr>
          <a:xfrm>
            <a:off x="4847188" y="2936550"/>
            <a:ext cx="2799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COOPERATIVAS</a:t>
            </a:r>
            <a:endParaRPr sz="2400">
              <a:solidFill>
                <a:schemeClr val="lt1"/>
              </a:solidFill>
              <a:highlight>
                <a:schemeClr val="accent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875" y="0"/>
            <a:ext cx="78922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424650" y="1240675"/>
            <a:ext cx="8287500" cy="3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type="title"/>
          </p:nvPr>
        </p:nvSpPr>
        <p:spPr>
          <a:xfrm>
            <a:off x="424650" y="328050"/>
            <a:ext cx="828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DADOS PRIMORDIAIS - BANCO CENTRAL DO BRASIL</a:t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75"/>
            <a:ext cx="9143998" cy="389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7650"/>
            <a:ext cx="6641650" cy="47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>
            <p:ph type="title"/>
          </p:nvPr>
        </p:nvSpPr>
        <p:spPr>
          <a:xfrm>
            <a:off x="6723300" y="801575"/>
            <a:ext cx="2306400" cy="29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/>
              <a:t>FINANCIAMENTOS 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/>
              <a:t>EM FLORESTAS PÚBLICAS NÃO DESTINADAS</a:t>
            </a:r>
            <a:endParaRPr sz="1900">
              <a:solidFill>
                <a:schemeClr val="lt1"/>
              </a:solidFill>
              <a:highlight>
                <a:schemeClr val="accent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D56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/>
        </p:nvSpPr>
        <p:spPr>
          <a:xfrm>
            <a:off x="479100" y="2373450"/>
            <a:ext cx="81858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“O QUE ACONTECEU COM AS FAZENDAS LIGADAS AO DIA DO FOGO DE 2019 NO PARÁ? ”</a:t>
            </a:r>
            <a:endParaRPr b="1" i="1" sz="20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304800" y="600075"/>
            <a:ext cx="85344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rgbClr val="FBECB3"/>
                </a:solidFill>
                <a:latin typeface="Epilogue ExtraBold"/>
                <a:ea typeface="Epilogue ExtraBold"/>
                <a:cs typeface="Epilogue ExtraBold"/>
                <a:sym typeface="Epilogue ExtraBold"/>
              </a:rPr>
              <a:t>PERGUNTA INICIAL DO ESTUDO DE CASO 01</a:t>
            </a:r>
            <a:endParaRPr sz="3900">
              <a:solidFill>
                <a:srgbClr val="FBECB3"/>
              </a:solidFill>
              <a:latin typeface="Epilogue ExtraBold"/>
              <a:ea typeface="Epilogue ExtraBold"/>
              <a:cs typeface="Epilogue ExtraBold"/>
              <a:sym typeface="Epilogue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D56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425" y="0"/>
            <a:ext cx="36315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/>
          <p:nvPr/>
        </p:nvSpPr>
        <p:spPr>
          <a:xfrm>
            <a:off x="547925" y="197750"/>
            <a:ext cx="3828000" cy="4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Análise</a:t>
            </a:r>
            <a:b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b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i="1"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Dia do fogo: 5 anos mais tarde. </a:t>
            </a:r>
            <a:endParaRPr i="1"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7"/>
              </a:buClr>
              <a:buSzPts val="2000"/>
              <a:buFont typeface="Work Sans Medium"/>
              <a:buChar char="●"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478 imóveis analisados</a:t>
            </a:r>
            <a:b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</a:b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65,2% foram embargados, apenas 10,47% por uso do fogo.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 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7"/>
              </a:buClr>
              <a:buSzPts val="2000"/>
              <a:buFont typeface="Work Sans Medium"/>
              <a:buChar char="●"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662 multas totalizando R$ 1.277.113.955,90, onde apenas R$ 41.380,00 foi pago.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D56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/>
        </p:nvSpPr>
        <p:spPr>
          <a:xfrm>
            <a:off x="508800" y="282000"/>
            <a:ext cx="30645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Análise 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7"/>
              </a:buClr>
              <a:buSzPts val="2000"/>
              <a:buFont typeface="Work Sans Medium"/>
              <a:buChar char="-"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As propriedades seguiram registrando focos e cicatrizes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7"/>
              </a:buClr>
              <a:buSzPts val="2000"/>
              <a:buFont typeface="Work Sans Medium"/>
              <a:buChar char="-"/>
            </a:pPr>
            <a:r>
              <a:rPr lang="pt-BR" sz="2000">
                <a:solidFill>
                  <a:srgbClr val="FFFEF7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Entre 2018-2022 houve um aumento de 30,8% na área de pastagem e de 55% na área de agricultura</a:t>
            </a:r>
            <a:endParaRPr sz="2000">
              <a:solidFill>
                <a:srgbClr val="FFFEF7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400" y="99230"/>
            <a:ext cx="5341725" cy="27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 b="22058" l="965" r="1559" t="14718"/>
          <a:stretch/>
        </p:blipFill>
        <p:spPr>
          <a:xfrm>
            <a:off x="3573300" y="3044000"/>
            <a:ext cx="5495925" cy="20002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ublicadores 2020">
  <a:themeElements>
    <a:clrScheme name="Streamline">
      <a:dk1>
        <a:srgbClr val="000033"/>
      </a:dk1>
      <a:lt1>
        <a:srgbClr val="FFFFFF"/>
      </a:lt1>
      <a:dk2>
        <a:srgbClr val="000033"/>
      </a:dk2>
      <a:lt2>
        <a:srgbClr val="FCC215"/>
      </a:lt2>
      <a:accent1>
        <a:srgbClr val="595959"/>
      </a:accent1>
      <a:accent2>
        <a:srgbClr val="1AACBB"/>
      </a:accent2>
      <a:accent3>
        <a:srgbClr val="EF3A49"/>
      </a:accent3>
      <a:accent4>
        <a:srgbClr val="F6892B"/>
      </a:accent4>
      <a:accent5>
        <a:srgbClr val="5F75B8"/>
      </a:accent5>
      <a:accent6>
        <a:srgbClr val="262F4A"/>
      </a:accent6>
      <a:hlink>
        <a:srgbClr val="1AACBB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