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8" r:id="rId3"/>
    <p:sldId id="257" r:id="rId4"/>
    <p:sldId id="267" r:id="rId5"/>
    <p:sldId id="266" r:id="rId6"/>
    <p:sldId id="268" r:id="rId7"/>
    <p:sldId id="269" r:id="rId8"/>
    <p:sldId id="270" r:id="rId9"/>
    <p:sldId id="271" r:id="rId10"/>
    <p:sldId id="274" r:id="rId11"/>
    <p:sldId id="272" r:id="rId12"/>
    <p:sldId id="273" r:id="rId13"/>
    <p:sldId id="282" r:id="rId14"/>
    <p:sldId id="283" r:id="rId15"/>
    <p:sldId id="280" r:id="rId16"/>
    <p:sldId id="281" r:id="rId17"/>
    <p:sldId id="285" r:id="rId18"/>
    <p:sldId id="286" r:id="rId19"/>
    <p:sldId id="287" r:id="rId20"/>
    <p:sldId id="288" r:id="rId21"/>
    <p:sldId id="289" r:id="rId22"/>
    <p:sldId id="290" r:id="rId23"/>
    <p:sldId id="279" r:id="rId24"/>
    <p:sldId id="291" r:id="rId25"/>
    <p:sldId id="292" r:id="rId26"/>
    <p:sldId id="297" r:id="rId27"/>
    <p:sldId id="299" r:id="rId28"/>
    <p:sldId id="293" r:id="rId29"/>
    <p:sldId id="294" r:id="rId30"/>
    <p:sldId id="351" r:id="rId31"/>
    <p:sldId id="295" r:id="rId32"/>
    <p:sldId id="298" r:id="rId33"/>
    <p:sldId id="296" r:id="rId34"/>
    <p:sldId id="300" r:id="rId35"/>
    <p:sldId id="275" r:id="rId36"/>
    <p:sldId id="276" r:id="rId37"/>
    <p:sldId id="277" r:id="rId38"/>
    <p:sldId id="278" r:id="rId39"/>
    <p:sldId id="284" r:id="rId40"/>
    <p:sldId id="302" r:id="rId41"/>
    <p:sldId id="303" r:id="rId42"/>
    <p:sldId id="304" r:id="rId43"/>
    <p:sldId id="305" r:id="rId44"/>
    <p:sldId id="306" r:id="rId45"/>
    <p:sldId id="307" r:id="rId46"/>
    <p:sldId id="308" r:id="rId47"/>
    <p:sldId id="309" r:id="rId48"/>
    <p:sldId id="310" r:id="rId49"/>
    <p:sldId id="311" r:id="rId50"/>
    <p:sldId id="313" r:id="rId51"/>
    <p:sldId id="312"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01" r:id="rId87"/>
    <p:sldId id="264" r:id="rId8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CC6FA8B-A97B-4BF0-B62C-EE77051A8479}">
          <p14:sldIdLst>
            <p14:sldId id="256"/>
            <p14:sldId id="258"/>
          </p14:sldIdLst>
        </p14:section>
        <p14:section name="Intro" id="{25F4C0F4-FFBF-4A5E-8622-8DBDF95157FC}">
          <p14:sldIdLst>
            <p14:sldId id="257"/>
            <p14:sldId id="267"/>
          </p14:sldIdLst>
        </p14:section>
        <p14:section name="Terminologia" id="{582C631C-6851-4F78-9735-766B9474D789}">
          <p14:sldIdLst>
            <p14:sldId id="266"/>
            <p14:sldId id="268"/>
            <p14:sldId id="269"/>
            <p14:sldId id="270"/>
            <p14:sldId id="271"/>
            <p14:sldId id="274"/>
            <p14:sldId id="272"/>
            <p14:sldId id="273"/>
          </p14:sldIdLst>
        </p14:section>
        <p14:section name="Benefícios" id="{2033BCAF-ADD2-4757-B754-8B87A9AA08BC}">
          <p14:sldIdLst>
            <p14:sldId id="282"/>
            <p14:sldId id="283"/>
            <p14:sldId id="280"/>
            <p14:sldId id="281"/>
          </p14:sldIdLst>
        </p14:section>
        <p14:section name="Arquitetura" id="{E60E9302-652D-4C64-8BA6-E40CE08A569E}">
          <p14:sldIdLst>
            <p14:sldId id="285"/>
            <p14:sldId id="286"/>
            <p14:sldId id="287"/>
            <p14:sldId id="288"/>
            <p14:sldId id="289"/>
            <p14:sldId id="290"/>
          </p14:sldIdLst>
        </p14:section>
        <p14:section name="User Authentication" id="{FBF3C439-AAC6-40A9-BFB3-6FDABDBBF5B1}">
          <p14:sldIdLst>
            <p14:sldId id="279"/>
          </p14:sldIdLst>
        </p14:section>
        <p14:section name="Instalação" id="{7882FE76-79B4-4FA5-9A95-D627C11AC2E5}">
          <p14:sldIdLst>
            <p14:sldId id="291"/>
            <p14:sldId id="292"/>
            <p14:sldId id="297"/>
            <p14:sldId id="299"/>
            <p14:sldId id="293"/>
            <p14:sldId id="294"/>
            <p14:sldId id="351"/>
            <p14:sldId id="295"/>
            <p14:sldId id="298"/>
            <p14:sldId id="296"/>
            <p14:sldId id="300"/>
          </p14:sldIdLst>
        </p14:section>
        <p14:section name="User Interface" id="{4248EB40-B3E2-4B40-B3EC-DF56B30083A1}">
          <p14:sldIdLst>
            <p14:sldId id="275"/>
            <p14:sldId id="276"/>
            <p14:sldId id="277"/>
            <p14:sldId id="278"/>
          </p14:sldIdLst>
        </p14:section>
        <p14:section name="Add Processor" id="{86C8DA8F-197F-4011-9424-17D1D15463EC}">
          <p14:sldIdLst>
            <p14:sldId id="284"/>
            <p14:sldId id="302"/>
            <p14:sldId id="303"/>
            <p14:sldId id="304"/>
            <p14:sldId id="305"/>
            <p14:sldId id="306"/>
            <p14:sldId id="307"/>
            <p14:sldId id="308"/>
            <p14:sldId id="309"/>
            <p14:sldId id="310"/>
            <p14:sldId id="311"/>
            <p14:sldId id="313"/>
            <p14:sldId id="312"/>
            <p14:sldId id="314"/>
            <p14:sldId id="315"/>
            <p14:sldId id="316"/>
          </p14:sldIdLst>
        </p14:section>
        <p14:section name="Config Processor" id="{9CF34FC0-DA55-4746-8F66-1E4216BCCDE4}">
          <p14:sldIdLst>
            <p14:sldId id="317"/>
            <p14:sldId id="318"/>
            <p14:sldId id="319"/>
            <p14:sldId id="320"/>
            <p14:sldId id="321"/>
            <p14:sldId id="322"/>
            <p14:sldId id="323"/>
            <p14:sldId id="324"/>
            <p14:sldId id="325"/>
          </p14:sldIdLst>
        </p14:section>
        <p14:section name="Connecting Processors" id="{4D9EAA3D-F1E9-474B-A4A5-EF24D2394F2F}">
          <p14:sldIdLst>
            <p14:sldId id="326"/>
            <p14:sldId id="327"/>
            <p14:sldId id="328"/>
            <p14:sldId id="329"/>
            <p14:sldId id="330"/>
            <p14:sldId id="331"/>
            <p14:sldId id="332"/>
            <p14:sldId id="333"/>
            <p14:sldId id="334"/>
            <p14:sldId id="335"/>
            <p14:sldId id="336"/>
            <p14:sldId id="337"/>
            <p14:sldId id="338"/>
            <p14:sldId id="339"/>
            <p14:sldId id="340"/>
            <p14:sldId id="341"/>
            <p14:sldId id="342"/>
            <p14:sldId id="343"/>
          </p14:sldIdLst>
        </p14:section>
        <p14:section name="Validate Processor" id="{04ABD194-1652-4456-9483-22C2587D9600}">
          <p14:sldIdLst>
            <p14:sldId id="344"/>
            <p14:sldId id="345"/>
            <p14:sldId id="346"/>
            <p14:sldId id="347"/>
          </p14:sldIdLst>
        </p14:section>
        <p14:section name="Sites Úteis" id="{C8E3EE49-FDEA-4A59-9697-4F4C17581299}">
          <p14:sldIdLst>
            <p14:sldId id="301"/>
          </p14:sldIdLst>
        </p14:section>
        <p14:section name="Fim" id="{85C16B9B-A5A2-4794-809C-68C337EE8935}">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60"/>
  </p:normalViewPr>
  <p:slideViewPr>
    <p:cSldViewPr snapToGrid="0">
      <p:cViewPr varScale="1">
        <p:scale>
          <a:sx n="68" d="100"/>
          <a:sy n="68"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A02C0-509F-4147-A4B2-3ED279085080}" type="datetimeFigureOut">
              <a:rPr lang="pt-BR" smtClean="0"/>
              <a:t>05/11/2020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7177C-2770-4AEF-9120-B7FC1FA254DD}" type="slidenum">
              <a:rPr lang="pt-BR" smtClean="0"/>
              <a:t>‹nº›</a:t>
            </a:fld>
            <a:endParaRPr lang="pt-BR"/>
          </a:p>
        </p:txBody>
      </p:sp>
    </p:spTree>
    <p:extLst>
      <p:ext uri="{BB962C8B-B14F-4D97-AF65-F5344CB8AC3E}">
        <p14:creationId xmlns:p14="http://schemas.microsoft.com/office/powerpoint/2010/main" val="152347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ocalhost:8080/nifi-docs/html/building-dataflow.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23</a:t>
            </a:fld>
            <a:endParaRPr lang="pt-BR"/>
          </a:p>
        </p:txBody>
      </p:sp>
    </p:spTree>
    <p:extLst>
      <p:ext uri="{BB962C8B-B14F-4D97-AF65-F5344CB8AC3E}">
        <p14:creationId xmlns:p14="http://schemas.microsoft.com/office/powerpoint/2010/main" val="148385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44</a:t>
            </a:fld>
            <a:endParaRPr lang="pt-BR"/>
          </a:p>
        </p:txBody>
      </p:sp>
    </p:spTree>
    <p:extLst>
      <p:ext uri="{BB962C8B-B14F-4D97-AF65-F5344CB8AC3E}">
        <p14:creationId xmlns:p14="http://schemas.microsoft.com/office/powerpoint/2010/main" val="99617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45</a:t>
            </a:fld>
            <a:endParaRPr lang="pt-BR"/>
          </a:p>
        </p:txBody>
      </p:sp>
    </p:spTree>
    <p:extLst>
      <p:ext uri="{BB962C8B-B14F-4D97-AF65-F5344CB8AC3E}">
        <p14:creationId xmlns:p14="http://schemas.microsoft.com/office/powerpoint/2010/main" val="128955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46</a:t>
            </a:fld>
            <a:endParaRPr lang="pt-BR"/>
          </a:p>
        </p:txBody>
      </p:sp>
    </p:spTree>
    <p:extLst>
      <p:ext uri="{BB962C8B-B14F-4D97-AF65-F5344CB8AC3E}">
        <p14:creationId xmlns:p14="http://schemas.microsoft.com/office/powerpoint/2010/main" val="4848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47</a:t>
            </a:fld>
            <a:endParaRPr lang="pt-BR"/>
          </a:p>
        </p:txBody>
      </p:sp>
    </p:spTree>
    <p:extLst>
      <p:ext uri="{BB962C8B-B14F-4D97-AF65-F5344CB8AC3E}">
        <p14:creationId xmlns:p14="http://schemas.microsoft.com/office/powerpoint/2010/main" val="2694701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48</a:t>
            </a:fld>
            <a:endParaRPr lang="pt-BR"/>
          </a:p>
        </p:txBody>
      </p:sp>
    </p:spTree>
    <p:extLst>
      <p:ext uri="{BB962C8B-B14F-4D97-AF65-F5344CB8AC3E}">
        <p14:creationId xmlns:p14="http://schemas.microsoft.com/office/powerpoint/2010/main" val="343981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49</a:t>
            </a:fld>
            <a:endParaRPr lang="pt-BR"/>
          </a:p>
        </p:txBody>
      </p:sp>
    </p:spTree>
    <p:extLst>
      <p:ext uri="{BB962C8B-B14F-4D97-AF65-F5344CB8AC3E}">
        <p14:creationId xmlns:p14="http://schemas.microsoft.com/office/powerpoint/2010/main" val="81937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50</a:t>
            </a:fld>
            <a:endParaRPr lang="pt-BR"/>
          </a:p>
        </p:txBody>
      </p:sp>
    </p:spTree>
    <p:extLst>
      <p:ext uri="{BB962C8B-B14F-4D97-AF65-F5344CB8AC3E}">
        <p14:creationId xmlns:p14="http://schemas.microsoft.com/office/powerpoint/2010/main" val="64715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51</a:t>
            </a:fld>
            <a:endParaRPr lang="pt-BR"/>
          </a:p>
        </p:txBody>
      </p:sp>
    </p:spTree>
    <p:extLst>
      <p:ext uri="{BB962C8B-B14F-4D97-AF65-F5344CB8AC3E}">
        <p14:creationId xmlns:p14="http://schemas.microsoft.com/office/powerpoint/2010/main" val="225885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52</a:t>
            </a:fld>
            <a:endParaRPr lang="pt-BR"/>
          </a:p>
        </p:txBody>
      </p:sp>
    </p:spTree>
    <p:extLst>
      <p:ext uri="{BB962C8B-B14F-4D97-AF65-F5344CB8AC3E}">
        <p14:creationId xmlns:p14="http://schemas.microsoft.com/office/powerpoint/2010/main" val="283635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53</a:t>
            </a:fld>
            <a:endParaRPr lang="pt-BR"/>
          </a:p>
        </p:txBody>
      </p:sp>
    </p:spTree>
    <p:extLst>
      <p:ext uri="{BB962C8B-B14F-4D97-AF65-F5344CB8AC3E}">
        <p14:creationId xmlns:p14="http://schemas.microsoft.com/office/powerpoint/2010/main" val="180509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rtl="0"/>
            <a:r>
              <a:rPr lang="en-US" sz="1200" b="0" i="0" kern="1200" dirty="0">
                <a:solidFill>
                  <a:schemeClr val="tx1"/>
                </a:solidFill>
                <a:effectLst/>
                <a:latin typeface="+mn-lt"/>
                <a:ea typeface="+mn-ea"/>
                <a:cs typeface="+mn-cs"/>
              </a:rPr>
              <a:t>The Components Toolbar runs across the top left portion of your screen. It consists of the components you can drag onto the canvas to build your dataflow. Each component is described in more detail in </a:t>
            </a:r>
            <a:r>
              <a:rPr lang="en-US" sz="1200" b="0" i="0" u="sng" kern="1200" dirty="0">
                <a:solidFill>
                  <a:schemeClr val="tx1"/>
                </a:solidFill>
                <a:effectLst/>
                <a:latin typeface="+mn-lt"/>
                <a:ea typeface="+mn-ea"/>
                <a:cs typeface="+mn-cs"/>
                <a:hlinkClick r:id="rId3"/>
              </a:rPr>
              <a:t>Building a Dataflow</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The Status Bar is under the Components Toolbar. The Status bar provides information about how many Processors exist on the canvas in each state (Stopped, Running, Invalid, Disabled), how many Remote Process Groups exist on the canvas in each state (Transmitting, Not Transmitting), the number of threads that are currently active in the flow, the amount of data that currently exists in the flow, and the timestamp at which all of this information was last refreshed. Additionally, if the instance of </a:t>
            </a:r>
            <a:r>
              <a:rPr lang="en-US" sz="1200" b="0" i="0" kern="1200" dirty="0" err="1">
                <a:solidFill>
                  <a:schemeClr val="tx1"/>
                </a:solidFill>
                <a:effectLst/>
                <a:latin typeface="+mn-lt"/>
                <a:ea typeface="+mn-ea"/>
                <a:cs typeface="+mn-cs"/>
              </a:rPr>
              <a:t>NiFi</a:t>
            </a:r>
            <a:r>
              <a:rPr lang="en-US" sz="1200" b="0" i="0" kern="1200" dirty="0">
                <a:solidFill>
                  <a:schemeClr val="tx1"/>
                </a:solidFill>
                <a:effectLst/>
                <a:latin typeface="+mn-lt"/>
                <a:ea typeface="+mn-ea"/>
                <a:cs typeface="+mn-cs"/>
              </a:rPr>
              <a:t> is clustered, the Status bar shows how many nodes are in the cluster and how many are currently connected.</a:t>
            </a:r>
          </a:p>
          <a:p>
            <a:pPr rtl="0"/>
            <a:r>
              <a:rPr lang="en-US" sz="1200" b="0" i="0" kern="1200" dirty="0">
                <a:solidFill>
                  <a:schemeClr val="tx1"/>
                </a:solidFill>
                <a:effectLst/>
                <a:latin typeface="+mn-lt"/>
                <a:ea typeface="+mn-ea"/>
                <a:cs typeface="+mn-cs"/>
              </a:rPr>
              <a:t>The Operate Palette sits to the left-hand side of the screen. It consists of buttons that are used by DFMs to manage the flow, as well as by administrators who manage user access and configure system properties, such as how many system resources should be provided to the application.</a:t>
            </a:r>
          </a:p>
          <a:p>
            <a:pPr rtl="0"/>
            <a:r>
              <a:rPr lang="en-US" sz="1200" b="0" i="0" kern="1200" dirty="0">
                <a:solidFill>
                  <a:schemeClr val="tx1"/>
                </a:solidFill>
                <a:effectLst/>
                <a:latin typeface="+mn-lt"/>
                <a:ea typeface="+mn-ea"/>
                <a:cs typeface="+mn-cs"/>
              </a:rPr>
              <a:t>On the right side of the canvas is Search, and the Global Menu. You can use Search to easily find components on the canvas and can to search by component name, type, identifier, configuration properties, and their values.</a:t>
            </a:r>
          </a:p>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36</a:t>
            </a:fld>
            <a:endParaRPr lang="pt-BR"/>
          </a:p>
        </p:txBody>
      </p:sp>
    </p:spTree>
    <p:extLst>
      <p:ext uri="{BB962C8B-B14F-4D97-AF65-F5344CB8AC3E}">
        <p14:creationId xmlns:p14="http://schemas.microsoft.com/office/powerpoint/2010/main" val="175394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54</a:t>
            </a:fld>
            <a:endParaRPr lang="pt-BR"/>
          </a:p>
        </p:txBody>
      </p:sp>
    </p:spTree>
    <p:extLst>
      <p:ext uri="{BB962C8B-B14F-4D97-AF65-F5344CB8AC3E}">
        <p14:creationId xmlns:p14="http://schemas.microsoft.com/office/powerpoint/2010/main" val="11992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55</a:t>
            </a:fld>
            <a:endParaRPr lang="pt-BR"/>
          </a:p>
        </p:txBody>
      </p:sp>
    </p:spTree>
    <p:extLst>
      <p:ext uri="{BB962C8B-B14F-4D97-AF65-F5344CB8AC3E}">
        <p14:creationId xmlns:p14="http://schemas.microsoft.com/office/powerpoint/2010/main" val="340418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56</a:t>
            </a:fld>
            <a:endParaRPr lang="pt-BR"/>
          </a:p>
        </p:txBody>
      </p:sp>
    </p:spTree>
    <p:extLst>
      <p:ext uri="{BB962C8B-B14F-4D97-AF65-F5344CB8AC3E}">
        <p14:creationId xmlns:p14="http://schemas.microsoft.com/office/powerpoint/2010/main" val="385355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57</a:t>
            </a:fld>
            <a:endParaRPr lang="pt-BR"/>
          </a:p>
        </p:txBody>
      </p:sp>
    </p:spTree>
    <p:extLst>
      <p:ext uri="{BB962C8B-B14F-4D97-AF65-F5344CB8AC3E}">
        <p14:creationId xmlns:p14="http://schemas.microsoft.com/office/powerpoint/2010/main" val="41973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58</a:t>
            </a:fld>
            <a:endParaRPr lang="pt-BR"/>
          </a:p>
        </p:txBody>
      </p:sp>
    </p:spTree>
    <p:extLst>
      <p:ext uri="{BB962C8B-B14F-4D97-AF65-F5344CB8AC3E}">
        <p14:creationId xmlns:p14="http://schemas.microsoft.com/office/powerpoint/2010/main" val="404429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59</a:t>
            </a:fld>
            <a:endParaRPr lang="pt-BR"/>
          </a:p>
        </p:txBody>
      </p:sp>
    </p:spTree>
    <p:extLst>
      <p:ext uri="{BB962C8B-B14F-4D97-AF65-F5344CB8AC3E}">
        <p14:creationId xmlns:p14="http://schemas.microsoft.com/office/powerpoint/2010/main" val="3496249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60</a:t>
            </a:fld>
            <a:endParaRPr lang="pt-BR"/>
          </a:p>
        </p:txBody>
      </p:sp>
    </p:spTree>
    <p:extLst>
      <p:ext uri="{BB962C8B-B14F-4D97-AF65-F5344CB8AC3E}">
        <p14:creationId xmlns:p14="http://schemas.microsoft.com/office/powerpoint/2010/main" val="106444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61</a:t>
            </a:fld>
            <a:endParaRPr lang="pt-BR"/>
          </a:p>
        </p:txBody>
      </p:sp>
    </p:spTree>
    <p:extLst>
      <p:ext uri="{BB962C8B-B14F-4D97-AF65-F5344CB8AC3E}">
        <p14:creationId xmlns:p14="http://schemas.microsoft.com/office/powerpoint/2010/main" val="3641839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62</a:t>
            </a:fld>
            <a:endParaRPr lang="pt-BR"/>
          </a:p>
        </p:txBody>
      </p:sp>
    </p:spTree>
    <p:extLst>
      <p:ext uri="{BB962C8B-B14F-4D97-AF65-F5344CB8AC3E}">
        <p14:creationId xmlns:p14="http://schemas.microsoft.com/office/powerpoint/2010/main" val="203439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63</a:t>
            </a:fld>
            <a:endParaRPr lang="pt-BR"/>
          </a:p>
        </p:txBody>
      </p:sp>
    </p:spTree>
    <p:extLst>
      <p:ext uri="{BB962C8B-B14F-4D97-AF65-F5344CB8AC3E}">
        <p14:creationId xmlns:p14="http://schemas.microsoft.com/office/powerpoint/2010/main" val="95986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37</a:t>
            </a:fld>
            <a:endParaRPr lang="pt-BR"/>
          </a:p>
        </p:txBody>
      </p:sp>
    </p:spTree>
    <p:extLst>
      <p:ext uri="{BB962C8B-B14F-4D97-AF65-F5344CB8AC3E}">
        <p14:creationId xmlns:p14="http://schemas.microsoft.com/office/powerpoint/2010/main" val="713481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64</a:t>
            </a:fld>
            <a:endParaRPr lang="pt-BR"/>
          </a:p>
        </p:txBody>
      </p:sp>
    </p:spTree>
    <p:extLst>
      <p:ext uri="{BB962C8B-B14F-4D97-AF65-F5344CB8AC3E}">
        <p14:creationId xmlns:p14="http://schemas.microsoft.com/office/powerpoint/2010/main" val="2417720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65</a:t>
            </a:fld>
            <a:endParaRPr lang="pt-BR"/>
          </a:p>
        </p:txBody>
      </p:sp>
    </p:spTree>
    <p:extLst>
      <p:ext uri="{BB962C8B-B14F-4D97-AF65-F5344CB8AC3E}">
        <p14:creationId xmlns:p14="http://schemas.microsoft.com/office/powerpoint/2010/main" val="901914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66</a:t>
            </a:fld>
            <a:endParaRPr lang="pt-BR"/>
          </a:p>
        </p:txBody>
      </p:sp>
    </p:spTree>
    <p:extLst>
      <p:ext uri="{BB962C8B-B14F-4D97-AF65-F5344CB8AC3E}">
        <p14:creationId xmlns:p14="http://schemas.microsoft.com/office/powerpoint/2010/main" val="2634925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67</a:t>
            </a:fld>
            <a:endParaRPr lang="pt-BR"/>
          </a:p>
        </p:txBody>
      </p:sp>
    </p:spTree>
    <p:extLst>
      <p:ext uri="{BB962C8B-B14F-4D97-AF65-F5344CB8AC3E}">
        <p14:creationId xmlns:p14="http://schemas.microsoft.com/office/powerpoint/2010/main" val="3047283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68</a:t>
            </a:fld>
            <a:endParaRPr lang="pt-BR"/>
          </a:p>
        </p:txBody>
      </p:sp>
    </p:spTree>
    <p:extLst>
      <p:ext uri="{BB962C8B-B14F-4D97-AF65-F5344CB8AC3E}">
        <p14:creationId xmlns:p14="http://schemas.microsoft.com/office/powerpoint/2010/main" val="2459484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69</a:t>
            </a:fld>
            <a:endParaRPr lang="pt-BR"/>
          </a:p>
        </p:txBody>
      </p:sp>
    </p:spTree>
    <p:extLst>
      <p:ext uri="{BB962C8B-B14F-4D97-AF65-F5344CB8AC3E}">
        <p14:creationId xmlns:p14="http://schemas.microsoft.com/office/powerpoint/2010/main" val="1466023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70</a:t>
            </a:fld>
            <a:endParaRPr lang="pt-BR"/>
          </a:p>
        </p:txBody>
      </p:sp>
    </p:spTree>
    <p:extLst>
      <p:ext uri="{BB962C8B-B14F-4D97-AF65-F5344CB8AC3E}">
        <p14:creationId xmlns:p14="http://schemas.microsoft.com/office/powerpoint/2010/main" val="3689426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71</a:t>
            </a:fld>
            <a:endParaRPr lang="pt-BR"/>
          </a:p>
        </p:txBody>
      </p:sp>
    </p:spTree>
    <p:extLst>
      <p:ext uri="{BB962C8B-B14F-4D97-AF65-F5344CB8AC3E}">
        <p14:creationId xmlns:p14="http://schemas.microsoft.com/office/powerpoint/2010/main" val="3736885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72</a:t>
            </a:fld>
            <a:endParaRPr lang="pt-BR"/>
          </a:p>
        </p:txBody>
      </p:sp>
    </p:spTree>
    <p:extLst>
      <p:ext uri="{BB962C8B-B14F-4D97-AF65-F5344CB8AC3E}">
        <p14:creationId xmlns:p14="http://schemas.microsoft.com/office/powerpoint/2010/main" val="1466797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73</a:t>
            </a:fld>
            <a:endParaRPr lang="pt-BR"/>
          </a:p>
        </p:txBody>
      </p:sp>
    </p:spTree>
    <p:extLst>
      <p:ext uri="{BB962C8B-B14F-4D97-AF65-F5344CB8AC3E}">
        <p14:creationId xmlns:p14="http://schemas.microsoft.com/office/powerpoint/2010/main" val="374212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Additionally, the UI has some features that allow you to easily navigate around the canvas. You can use the Navigate Palette to pan around the canvas, and to zoom in and out. The “Birds Eye View” of the dataflow provides a high-level view of the dataflow and allows you to pan across large portions of the dataflow. You can also find breadcrumbs along the bottom of the screen. As you navigate into and out of Process Groups, the breadcrumbs show the depth in the flow, and each Process Group that you entered to reach this depth. Each of the Process Groups listed in the breadcrumbs is a link that will take you back up to that level in the flow.</a:t>
            </a:r>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38</a:t>
            </a:fld>
            <a:endParaRPr lang="pt-BR"/>
          </a:p>
        </p:txBody>
      </p:sp>
    </p:spTree>
    <p:extLst>
      <p:ext uri="{BB962C8B-B14F-4D97-AF65-F5344CB8AC3E}">
        <p14:creationId xmlns:p14="http://schemas.microsoft.com/office/powerpoint/2010/main" val="3694213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74</a:t>
            </a:fld>
            <a:endParaRPr lang="pt-BR"/>
          </a:p>
        </p:txBody>
      </p:sp>
    </p:spTree>
    <p:extLst>
      <p:ext uri="{BB962C8B-B14F-4D97-AF65-F5344CB8AC3E}">
        <p14:creationId xmlns:p14="http://schemas.microsoft.com/office/powerpoint/2010/main" val="932475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75</a:t>
            </a:fld>
            <a:endParaRPr lang="pt-BR"/>
          </a:p>
        </p:txBody>
      </p:sp>
    </p:spTree>
    <p:extLst>
      <p:ext uri="{BB962C8B-B14F-4D97-AF65-F5344CB8AC3E}">
        <p14:creationId xmlns:p14="http://schemas.microsoft.com/office/powerpoint/2010/main" val="763516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76</a:t>
            </a:fld>
            <a:endParaRPr lang="pt-BR"/>
          </a:p>
        </p:txBody>
      </p:sp>
    </p:spTree>
    <p:extLst>
      <p:ext uri="{BB962C8B-B14F-4D97-AF65-F5344CB8AC3E}">
        <p14:creationId xmlns:p14="http://schemas.microsoft.com/office/powerpoint/2010/main" val="1199660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77</a:t>
            </a:fld>
            <a:endParaRPr lang="pt-BR"/>
          </a:p>
        </p:txBody>
      </p:sp>
    </p:spTree>
    <p:extLst>
      <p:ext uri="{BB962C8B-B14F-4D97-AF65-F5344CB8AC3E}">
        <p14:creationId xmlns:p14="http://schemas.microsoft.com/office/powerpoint/2010/main" val="1165021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78</a:t>
            </a:fld>
            <a:endParaRPr lang="pt-BR"/>
          </a:p>
        </p:txBody>
      </p:sp>
    </p:spTree>
    <p:extLst>
      <p:ext uri="{BB962C8B-B14F-4D97-AF65-F5344CB8AC3E}">
        <p14:creationId xmlns:p14="http://schemas.microsoft.com/office/powerpoint/2010/main" val="1114395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79</a:t>
            </a:fld>
            <a:endParaRPr lang="pt-BR"/>
          </a:p>
        </p:txBody>
      </p:sp>
    </p:spTree>
    <p:extLst>
      <p:ext uri="{BB962C8B-B14F-4D97-AF65-F5344CB8AC3E}">
        <p14:creationId xmlns:p14="http://schemas.microsoft.com/office/powerpoint/2010/main" val="2697181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80</a:t>
            </a:fld>
            <a:endParaRPr lang="pt-BR"/>
          </a:p>
        </p:txBody>
      </p:sp>
    </p:spTree>
    <p:extLst>
      <p:ext uri="{BB962C8B-B14F-4D97-AF65-F5344CB8AC3E}">
        <p14:creationId xmlns:p14="http://schemas.microsoft.com/office/powerpoint/2010/main" val="1253623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81</a:t>
            </a:fld>
            <a:endParaRPr lang="pt-BR"/>
          </a:p>
        </p:txBody>
      </p:sp>
    </p:spTree>
    <p:extLst>
      <p:ext uri="{BB962C8B-B14F-4D97-AF65-F5344CB8AC3E}">
        <p14:creationId xmlns:p14="http://schemas.microsoft.com/office/powerpoint/2010/main" val="4048954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82</a:t>
            </a:fld>
            <a:endParaRPr lang="pt-BR"/>
          </a:p>
        </p:txBody>
      </p:sp>
    </p:spTree>
    <p:extLst>
      <p:ext uri="{BB962C8B-B14F-4D97-AF65-F5344CB8AC3E}">
        <p14:creationId xmlns:p14="http://schemas.microsoft.com/office/powerpoint/2010/main" val="2031276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83</a:t>
            </a:fld>
            <a:endParaRPr lang="pt-BR"/>
          </a:p>
        </p:txBody>
      </p:sp>
    </p:spTree>
    <p:extLst>
      <p:ext uri="{BB962C8B-B14F-4D97-AF65-F5344CB8AC3E}">
        <p14:creationId xmlns:p14="http://schemas.microsoft.com/office/powerpoint/2010/main" val="343568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39</a:t>
            </a:fld>
            <a:endParaRPr lang="pt-BR"/>
          </a:p>
        </p:txBody>
      </p:sp>
    </p:spTree>
    <p:extLst>
      <p:ext uri="{BB962C8B-B14F-4D97-AF65-F5344CB8AC3E}">
        <p14:creationId xmlns:p14="http://schemas.microsoft.com/office/powerpoint/2010/main" val="717589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84</a:t>
            </a:fld>
            <a:endParaRPr lang="pt-BR"/>
          </a:p>
        </p:txBody>
      </p:sp>
    </p:spTree>
    <p:extLst>
      <p:ext uri="{BB962C8B-B14F-4D97-AF65-F5344CB8AC3E}">
        <p14:creationId xmlns:p14="http://schemas.microsoft.com/office/powerpoint/2010/main" val="42078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85</a:t>
            </a:fld>
            <a:endParaRPr lang="pt-BR"/>
          </a:p>
        </p:txBody>
      </p:sp>
    </p:spTree>
    <p:extLst>
      <p:ext uri="{BB962C8B-B14F-4D97-AF65-F5344CB8AC3E}">
        <p14:creationId xmlns:p14="http://schemas.microsoft.com/office/powerpoint/2010/main" val="603342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86</a:t>
            </a:fld>
            <a:endParaRPr lang="pt-BR"/>
          </a:p>
        </p:txBody>
      </p:sp>
    </p:spTree>
    <p:extLst>
      <p:ext uri="{BB962C8B-B14F-4D97-AF65-F5344CB8AC3E}">
        <p14:creationId xmlns:p14="http://schemas.microsoft.com/office/powerpoint/2010/main" val="141418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40</a:t>
            </a:fld>
            <a:endParaRPr lang="pt-BR"/>
          </a:p>
        </p:txBody>
      </p:sp>
    </p:spTree>
    <p:extLst>
      <p:ext uri="{BB962C8B-B14F-4D97-AF65-F5344CB8AC3E}">
        <p14:creationId xmlns:p14="http://schemas.microsoft.com/office/powerpoint/2010/main" val="89023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41</a:t>
            </a:fld>
            <a:endParaRPr lang="pt-BR"/>
          </a:p>
        </p:txBody>
      </p:sp>
    </p:spTree>
    <p:extLst>
      <p:ext uri="{BB962C8B-B14F-4D97-AF65-F5344CB8AC3E}">
        <p14:creationId xmlns:p14="http://schemas.microsoft.com/office/powerpoint/2010/main" val="38892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42</a:t>
            </a:fld>
            <a:endParaRPr lang="pt-BR"/>
          </a:p>
        </p:txBody>
      </p:sp>
    </p:spTree>
    <p:extLst>
      <p:ext uri="{BB962C8B-B14F-4D97-AF65-F5344CB8AC3E}">
        <p14:creationId xmlns:p14="http://schemas.microsoft.com/office/powerpoint/2010/main" val="340835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B7177C-2770-4AEF-9120-B7FC1FA254DD}" type="slidenum">
              <a:rPr lang="pt-BR" smtClean="0"/>
              <a:t>43</a:t>
            </a:fld>
            <a:endParaRPr lang="pt-BR"/>
          </a:p>
        </p:txBody>
      </p:sp>
    </p:spTree>
    <p:extLst>
      <p:ext uri="{BB962C8B-B14F-4D97-AF65-F5344CB8AC3E}">
        <p14:creationId xmlns:p14="http://schemas.microsoft.com/office/powerpoint/2010/main" val="231760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5271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99300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192356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80748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21161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291D52F-09C9-4F80-A706-03992E84C408}" type="datetimeFigureOut">
              <a:rPr lang="pt-BR" smtClean="0"/>
              <a:t>05/11/2020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15380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291D52F-09C9-4F80-A706-03992E84C408}" type="datetimeFigureOut">
              <a:rPr lang="pt-BR" smtClean="0"/>
              <a:t>05/11/2020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14392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291D52F-09C9-4F80-A706-03992E84C408}" type="datetimeFigureOut">
              <a:rPr lang="pt-BR" smtClean="0"/>
              <a:t>05/11/2020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29269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291D52F-09C9-4F80-A706-03992E84C408}" type="datetimeFigureOut">
              <a:rPr lang="pt-BR" smtClean="0"/>
              <a:t>05/11/2020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3992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291D52F-09C9-4F80-A706-03992E84C408}" type="datetimeFigureOut">
              <a:rPr lang="pt-BR" smtClean="0"/>
              <a:t>05/11/2020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26996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291D52F-09C9-4F80-A706-03992E84C408}" type="datetimeFigureOut">
              <a:rPr lang="pt-BR" smtClean="0"/>
              <a:t>05/11/2020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FA99D86-B9EC-4284-A28C-1C3D5AEE33F1}" type="slidenum">
              <a:rPr lang="pt-BR" smtClean="0"/>
              <a:t>‹nº›</a:t>
            </a:fld>
            <a:endParaRPr lang="pt-BR"/>
          </a:p>
        </p:txBody>
      </p:sp>
    </p:spTree>
    <p:extLst>
      <p:ext uri="{BB962C8B-B14F-4D97-AF65-F5344CB8AC3E}">
        <p14:creationId xmlns:p14="http://schemas.microsoft.com/office/powerpoint/2010/main" val="265281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1D52F-09C9-4F80-A706-03992E84C408}" type="datetimeFigureOut">
              <a:rPr lang="pt-BR" smtClean="0"/>
              <a:t>05/11/2020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99D86-B9EC-4284-A28C-1C3D5AEE33F1}" type="slidenum">
              <a:rPr lang="pt-BR" smtClean="0"/>
              <a:t>‹nº›</a:t>
            </a:fld>
            <a:endParaRPr lang="pt-BR"/>
          </a:p>
        </p:txBody>
      </p:sp>
    </p:spTree>
    <p:extLst>
      <p:ext uri="{BB962C8B-B14F-4D97-AF65-F5344CB8AC3E}">
        <p14:creationId xmlns:p14="http://schemas.microsoft.com/office/powerpoint/2010/main" val="39349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nifi.apache.org/download.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racle.com/technetwork/pt/java/javase/downloads/jdk8-downloads-2133151.html" TargetMode="External"/><Relationship Id="rId2" Type="http://schemas.openxmlformats.org/officeDocument/2006/relationships/hyperlink" Target="http://nifi.apache.org/downloa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nifi.apache.org/docs.html" TargetMode="External"/><Relationship Id="rId7" Type="http://schemas.openxmlformats.org/officeDocument/2006/relationships/hyperlink" Target="http://funnifi.blogspot.com.b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nifi.rocks/" TargetMode="External"/><Relationship Id="rId5" Type="http://schemas.openxmlformats.org/officeDocument/2006/relationships/hyperlink" Target="https://www.batchiq.com/nifi-on-aws.html" TargetMode="External"/><Relationship Id="rId4" Type="http://schemas.openxmlformats.org/officeDocument/2006/relationships/hyperlink" Target="https://br.hortonworks.com/apache/nifi/"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Resultado de imagem para data 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070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12192000" cy="68580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32" name="Picture 8" descr="Resultado de imagem para apache nifi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117" y="5327193"/>
            <a:ext cx="3263120" cy="13229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m para apache nif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27" y="1875847"/>
            <a:ext cx="4762500" cy="211455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823556" y="4181741"/>
            <a:ext cx="6544888" cy="954107"/>
          </a:xfrm>
          <a:prstGeom prst="rect">
            <a:avLst/>
          </a:prstGeom>
        </p:spPr>
        <p:txBody>
          <a:bodyPr wrap="square">
            <a:spAutoFit/>
          </a:bodyPr>
          <a:lstStyle/>
          <a:p>
            <a:pPr algn="ctr"/>
            <a:r>
              <a:rPr lang="pt-BR" sz="2800" b="1" dirty="0">
                <a:solidFill>
                  <a:schemeClr val="bg1"/>
                </a:solidFill>
              </a:rPr>
              <a:t>Um sistema fácil de usar, poderoso e confiável para processar e distribuir dados.</a:t>
            </a:r>
            <a:endParaRPr lang="en-US" sz="2800" b="1" dirty="0">
              <a:solidFill>
                <a:schemeClr val="bg1"/>
              </a:solidFill>
            </a:endParaRPr>
          </a:p>
        </p:txBody>
      </p:sp>
    </p:spTree>
    <p:extLst>
      <p:ext uri="{BB962C8B-B14F-4D97-AF65-F5344CB8AC3E}">
        <p14:creationId xmlns:p14="http://schemas.microsoft.com/office/powerpoint/2010/main" val="235695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algn="just"/>
            <a:r>
              <a:rPr lang="en-US" b="1" dirty="0"/>
              <a:t>Bulletin</a:t>
            </a:r>
            <a:r>
              <a:rPr lang="en-US" dirty="0"/>
              <a:t>: </a:t>
            </a:r>
            <a:r>
              <a:rPr lang="pt-BR" dirty="0"/>
              <a:t>A Interface de Usuário </a:t>
            </a:r>
            <a:r>
              <a:rPr lang="pt-BR" dirty="0" err="1"/>
              <a:t>NiFi</a:t>
            </a:r>
            <a:r>
              <a:rPr lang="pt-BR" dirty="0"/>
              <a:t> fornece uma quantidade significativa de monitoramento e feedback sobre o status atual da aplicação. Além das estatísticas rolantes e do status atual fornecido para cada componente, os componentes são capazes de relatar Boletins. Sempre que um componente reporta um Boletim, um ícone de boletim é exibido nesse componente. Os boletins em nível de sistema são exibidos na barra de status perto do topo da página. O uso do mouse para passar o mouse sobre esse ícone fornecerá uma dica de ferramenta que mostra o tempo e a gravidade (Depuração, Informação, Aviso, Erro) do Boletim, assim como a mensagem do Boletim. Boletins de todos os componentes também podem ser visualizados e filtrados na Página do Quadro de Avisos, disponível no Menu Global.</a:t>
            </a:r>
          </a:p>
        </p:txBody>
      </p:sp>
    </p:spTree>
    <p:extLst>
      <p:ext uri="{BB962C8B-B14F-4D97-AF65-F5344CB8AC3E}">
        <p14:creationId xmlns:p14="http://schemas.microsoft.com/office/powerpoint/2010/main" val="6313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algn="just"/>
            <a:r>
              <a:rPr lang="en-US" sz="3200" b="1" dirty="0"/>
              <a:t>Template</a:t>
            </a:r>
            <a:r>
              <a:rPr lang="en-US" sz="3200" dirty="0"/>
              <a:t>: </a:t>
            </a:r>
            <a:r>
              <a:rPr lang="pt-BR" sz="3200" dirty="0"/>
              <a:t>Muitas vezes, um fluxo de dados é composto de muitos subfluxos que poderiam ser reutilizados. O </a:t>
            </a:r>
            <a:r>
              <a:rPr lang="pt-BR" sz="3200" dirty="0" err="1"/>
              <a:t>NiFi</a:t>
            </a:r>
            <a:r>
              <a:rPr lang="pt-BR" sz="3200" dirty="0"/>
              <a:t> permite aos </a:t>
            </a:r>
            <a:r>
              <a:rPr lang="pt-BR" sz="3200" dirty="0" err="1"/>
              <a:t>DFMs</a:t>
            </a:r>
            <a:r>
              <a:rPr lang="pt-BR" sz="3200" dirty="0"/>
              <a:t> selecionar uma parte do fluxo de dados (ou todo o fluxo de dados) e criar um modelo. Este modelo recebe um nome e pode então ser arrastado para a tela, assim como os outros componentes. Como resultado, vários componentes podem ser combinados para fazer um bloco de construção maior a partir do qual se pode criar um Fluxo de Dados. Estes modelos também podem ser exportados como XML e importados para outra instância </a:t>
            </a:r>
            <a:r>
              <a:rPr lang="pt-BR" sz="3200" dirty="0" err="1"/>
              <a:t>NiFi</a:t>
            </a:r>
            <a:r>
              <a:rPr lang="pt-BR" sz="3200" dirty="0"/>
              <a:t>, permitindo que estes blocos de construção sejam compartilhados.</a:t>
            </a:r>
          </a:p>
        </p:txBody>
      </p:sp>
    </p:spTree>
    <p:extLst>
      <p:ext uri="{BB962C8B-B14F-4D97-AF65-F5344CB8AC3E}">
        <p14:creationId xmlns:p14="http://schemas.microsoft.com/office/powerpoint/2010/main" val="385887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algn="just"/>
            <a:r>
              <a:rPr lang="en-US" b="1" dirty="0"/>
              <a:t>flow.xml.gz</a:t>
            </a:r>
            <a:r>
              <a:rPr lang="en-US" dirty="0"/>
              <a:t>: </a:t>
            </a:r>
            <a:r>
              <a:rPr lang="pt-BR" dirty="0"/>
              <a:t>Tudo o que o DFM coloca na tela da interface do usuário </a:t>
            </a:r>
            <a:r>
              <a:rPr lang="pt-BR" dirty="0" err="1"/>
              <a:t>NiFi</a:t>
            </a:r>
            <a:r>
              <a:rPr lang="pt-BR" dirty="0"/>
              <a:t> é escrito, em tempo real, em um arquivo chamado flow.xml.gz. Este arquivo está localizado no diretório </a:t>
            </a:r>
            <a:r>
              <a:rPr lang="pt-BR" dirty="0" err="1"/>
              <a:t>nifi</a:t>
            </a:r>
            <a:r>
              <a:rPr lang="pt-BR" dirty="0"/>
              <a:t>/</a:t>
            </a:r>
            <a:r>
              <a:rPr lang="pt-BR" dirty="0" err="1"/>
              <a:t>conf</a:t>
            </a:r>
            <a:r>
              <a:rPr lang="pt-BR" dirty="0"/>
              <a:t>, por padrão. Qualquer alteração feita na tela é automaticamente salva neste arquivo, sem que o usuário precise clicar em um botão "salvar". Você pode usar estes arquivos arquivados para configurar o fluxo de </a:t>
            </a:r>
            <a:r>
              <a:rPr lang="pt-BR" dirty="0" err="1"/>
              <a:t>rollback</a:t>
            </a:r>
            <a:r>
              <a:rPr lang="pt-BR" dirty="0"/>
              <a:t>. Para fazer isso, pare o </a:t>
            </a:r>
            <a:r>
              <a:rPr lang="pt-BR" dirty="0" err="1"/>
              <a:t>NiFi</a:t>
            </a:r>
            <a:r>
              <a:rPr lang="pt-BR" dirty="0"/>
              <a:t>, substitua flow.xml.gz por uma cópia de segurança desejada, depois reinicie o </a:t>
            </a:r>
            <a:r>
              <a:rPr lang="pt-BR" dirty="0" err="1"/>
              <a:t>NiFi</a:t>
            </a:r>
            <a:r>
              <a:rPr lang="pt-BR" dirty="0"/>
              <a:t>. Em um ambiente agrupado, pare todo o cluster </a:t>
            </a:r>
            <a:r>
              <a:rPr lang="pt-BR" dirty="0" err="1"/>
              <a:t>NiFi</a:t>
            </a:r>
            <a:r>
              <a:rPr lang="pt-BR" dirty="0"/>
              <a:t>, substitua o fluxo.xml.gz de um dos nós, e reinicie o nó. Remova o fluxo.xml.gz de outros nós. Uma vez confirmado que o nó inicia como um cluster de um nó, inicie os outros nós. A configuração do fluxo substituído será sincronizada em todo o cluster. </a:t>
            </a:r>
          </a:p>
        </p:txBody>
      </p:sp>
    </p:spTree>
    <p:extLst>
      <p:ext uri="{BB962C8B-B14F-4D97-AF65-F5344CB8AC3E}">
        <p14:creationId xmlns:p14="http://schemas.microsoft.com/office/powerpoint/2010/main" val="161722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Features</a:t>
            </a:r>
            <a:endParaRPr lang="pt-BR" dirty="0">
              <a:latin typeface="Lucida Sans" panose="020B0602030504020204" pitchFamily="34" charset="0"/>
            </a:endParaRPr>
          </a:p>
        </p:txBody>
      </p:sp>
      <p:sp>
        <p:nvSpPr>
          <p:cNvPr id="3" name="Espaço Reservado para Conteúdo 2"/>
          <p:cNvSpPr>
            <a:spLocks noGrp="1"/>
          </p:cNvSpPr>
          <p:nvPr>
            <p:ph idx="1"/>
          </p:nvPr>
        </p:nvSpPr>
        <p:spPr/>
        <p:txBody>
          <a:bodyPr>
            <a:normAutofit/>
          </a:bodyPr>
          <a:lstStyle/>
          <a:p>
            <a:pPr algn="just"/>
            <a:r>
              <a:rPr lang="pt-BR" sz="3200" b="1" dirty="0"/>
              <a:t>Interface do usuário baseada na Web</a:t>
            </a:r>
            <a:endParaRPr lang="en-US" sz="3200" b="1" dirty="0"/>
          </a:p>
          <a:p>
            <a:pPr lvl="1" algn="just"/>
            <a:r>
              <a:rPr lang="pt-BR" sz="2800" dirty="0"/>
              <a:t>Experiência perfeita entre projeto, controle, feedback e monitoramento</a:t>
            </a:r>
            <a:endParaRPr lang="en-US" sz="2800" dirty="0"/>
          </a:p>
          <a:p>
            <a:pPr algn="just"/>
            <a:r>
              <a:rPr lang="en-US" sz="3200" b="1" dirty="0" err="1"/>
              <a:t>Altamente</a:t>
            </a:r>
            <a:r>
              <a:rPr lang="en-US" sz="3200" b="1" dirty="0"/>
              <a:t> </a:t>
            </a:r>
            <a:r>
              <a:rPr lang="en-US" sz="3200" b="1" dirty="0" err="1"/>
              <a:t>configurável</a:t>
            </a:r>
            <a:endParaRPr lang="en-US" sz="3200" b="1" dirty="0"/>
          </a:p>
          <a:p>
            <a:pPr lvl="1" algn="just"/>
            <a:r>
              <a:rPr lang="pt-BR" sz="2800" dirty="0"/>
              <a:t>Tolerante a falhas versus entrega garantida</a:t>
            </a:r>
          </a:p>
          <a:p>
            <a:pPr lvl="1" algn="just"/>
            <a:r>
              <a:rPr lang="pt-BR" sz="2800" dirty="0"/>
              <a:t>Baixa latência versus alta produtividade</a:t>
            </a:r>
          </a:p>
          <a:p>
            <a:pPr lvl="1" algn="just"/>
            <a:r>
              <a:rPr lang="pt-BR" sz="2800" dirty="0"/>
              <a:t>Priorização dinâmica</a:t>
            </a:r>
          </a:p>
          <a:p>
            <a:pPr lvl="1" algn="just"/>
            <a:r>
              <a:rPr lang="pt-BR" sz="2800" dirty="0"/>
              <a:t>O fluxo pode ser modificado em tempo de execução</a:t>
            </a:r>
          </a:p>
          <a:p>
            <a:pPr lvl="1" algn="just"/>
            <a:r>
              <a:rPr lang="pt-BR" sz="2800" dirty="0" err="1"/>
              <a:t>Backpressure</a:t>
            </a:r>
            <a:r>
              <a:rPr lang="pt-BR" sz="2800" dirty="0"/>
              <a:t> (Contrapressão)</a:t>
            </a:r>
            <a:endParaRPr lang="en-US" sz="2800" dirty="0"/>
          </a:p>
        </p:txBody>
      </p:sp>
    </p:spTree>
    <p:extLst>
      <p:ext uri="{BB962C8B-B14F-4D97-AF65-F5344CB8AC3E}">
        <p14:creationId xmlns:p14="http://schemas.microsoft.com/office/powerpoint/2010/main" val="207555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Features</a:t>
            </a:r>
            <a:endParaRPr lang="pt-BR" dirty="0">
              <a:latin typeface="Lucida Sans" panose="020B0602030504020204" pitchFamily="34" charset="0"/>
            </a:endParaRPr>
          </a:p>
        </p:txBody>
      </p:sp>
      <p:sp>
        <p:nvSpPr>
          <p:cNvPr id="3" name="Espaço Reservado para Conteúdo 2"/>
          <p:cNvSpPr>
            <a:spLocks noGrp="1"/>
          </p:cNvSpPr>
          <p:nvPr>
            <p:ph idx="1"/>
          </p:nvPr>
        </p:nvSpPr>
        <p:spPr/>
        <p:txBody>
          <a:bodyPr>
            <a:normAutofit/>
          </a:bodyPr>
          <a:lstStyle/>
          <a:p>
            <a:pPr algn="just"/>
            <a:r>
              <a:rPr lang="en-US" sz="3200" b="1" dirty="0"/>
              <a:t>Data Provenance</a:t>
            </a:r>
          </a:p>
          <a:p>
            <a:pPr lvl="1" algn="just"/>
            <a:r>
              <a:rPr lang="pt-BR" sz="2800" dirty="0"/>
              <a:t>Seguir o fluxo de dados do início ao fim</a:t>
            </a:r>
            <a:endParaRPr lang="en-US" sz="2800" dirty="0"/>
          </a:p>
          <a:p>
            <a:pPr algn="just"/>
            <a:r>
              <a:rPr lang="en-US" sz="3200" b="1" dirty="0" err="1"/>
              <a:t>Projetado</a:t>
            </a:r>
            <a:r>
              <a:rPr lang="en-US" sz="3200" b="1" dirty="0"/>
              <a:t> para </a:t>
            </a:r>
            <a:r>
              <a:rPr lang="en-US" sz="3200" b="1" dirty="0" err="1"/>
              <a:t>extensão</a:t>
            </a:r>
            <a:endParaRPr lang="en-US" sz="3200" b="1" dirty="0"/>
          </a:p>
          <a:p>
            <a:pPr lvl="1" algn="just"/>
            <a:r>
              <a:rPr lang="pt-BR" sz="2800" dirty="0"/>
              <a:t>Construa seus próprios processadores e muito mais</a:t>
            </a:r>
          </a:p>
          <a:p>
            <a:pPr lvl="1" algn="just"/>
            <a:r>
              <a:rPr lang="pt-BR" sz="2800" dirty="0"/>
              <a:t>Possibilita um desenvolvimento rápido e testes eficazes</a:t>
            </a:r>
          </a:p>
          <a:p>
            <a:pPr algn="just"/>
            <a:r>
              <a:rPr lang="en-US" sz="3200" b="1" dirty="0"/>
              <a:t>Seguro</a:t>
            </a:r>
          </a:p>
          <a:p>
            <a:pPr lvl="1" algn="just"/>
            <a:r>
              <a:rPr lang="en-US" sz="2800" dirty="0"/>
              <a:t>SSL, SSH, HTTPS, </a:t>
            </a:r>
            <a:r>
              <a:rPr lang="en-US" sz="2800" dirty="0" err="1"/>
              <a:t>conteúdo</a:t>
            </a:r>
            <a:r>
              <a:rPr lang="en-US" sz="2800" dirty="0"/>
              <a:t> </a:t>
            </a:r>
            <a:r>
              <a:rPr lang="en-US" sz="2800" dirty="0" err="1"/>
              <a:t>criptografado</a:t>
            </a:r>
            <a:r>
              <a:rPr lang="en-US" sz="2800" dirty="0"/>
              <a:t>, etc...</a:t>
            </a:r>
          </a:p>
          <a:p>
            <a:pPr lvl="1" algn="just"/>
            <a:r>
              <a:rPr lang="pt-BR" sz="2800" dirty="0"/>
              <a:t>Autorização </a:t>
            </a:r>
            <a:r>
              <a:rPr lang="pt-BR" sz="2800" dirty="0" err="1"/>
              <a:t>multitenant</a:t>
            </a:r>
            <a:r>
              <a:rPr lang="pt-BR" sz="2800" dirty="0"/>
              <a:t> e gestão de autorização/política interna</a:t>
            </a:r>
            <a:endParaRPr lang="en-US" sz="2800" dirty="0"/>
          </a:p>
        </p:txBody>
      </p:sp>
    </p:spTree>
    <p:extLst>
      <p:ext uri="{BB962C8B-B14F-4D97-AF65-F5344CB8AC3E}">
        <p14:creationId xmlns:p14="http://schemas.microsoft.com/office/powerpoint/2010/main" val="258859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Features</a:t>
            </a:r>
            <a:endParaRPr lang="pt-BR" dirty="0">
              <a:latin typeface="Lucida Sans" panose="020B0602030504020204" pitchFamily="34" charset="0"/>
            </a:endParaRPr>
          </a:p>
        </p:txBody>
      </p:sp>
      <p:sp>
        <p:nvSpPr>
          <p:cNvPr id="3" name="Espaço Reservado para Conteúdo 2"/>
          <p:cNvSpPr>
            <a:spLocks noGrp="1"/>
          </p:cNvSpPr>
          <p:nvPr>
            <p:ph idx="1"/>
          </p:nvPr>
        </p:nvSpPr>
        <p:spPr/>
        <p:txBody>
          <a:bodyPr>
            <a:noAutofit/>
          </a:bodyPr>
          <a:lstStyle/>
          <a:p>
            <a:pPr algn="just"/>
            <a:r>
              <a:rPr lang="pt-BR" sz="3000" dirty="0"/>
              <a:t>Permite a criação visual e a gestão de gráficos dirigidos de processadores</a:t>
            </a:r>
          </a:p>
          <a:p>
            <a:pPr algn="just"/>
            <a:r>
              <a:rPr lang="pt-BR" sz="3000" dirty="0"/>
              <a:t>É inerentemente assíncrono, o que permite um rendimento muito elevado e um amortecimento natural, mesmo quando as taxas de processamento e fluxo flutuam</a:t>
            </a:r>
          </a:p>
          <a:p>
            <a:pPr algn="just"/>
            <a:r>
              <a:rPr lang="pt-BR" sz="3000" dirty="0"/>
              <a:t>Fornece um modelo altamente concorrente sem que um desenvolvedor tenha que se preocupar com as complexidades típicas da concorrência</a:t>
            </a:r>
          </a:p>
          <a:p>
            <a:pPr algn="just"/>
            <a:r>
              <a:rPr lang="pt-BR" sz="3000" dirty="0"/>
              <a:t>Promove o desenvolvimento de componentes coesivos e soltos que podem então ser reutilizados em outros contextos e promove unidades testáveis</a:t>
            </a:r>
            <a:endParaRPr lang="en-US" sz="3000" dirty="0"/>
          </a:p>
        </p:txBody>
      </p:sp>
    </p:spTree>
    <p:extLst>
      <p:ext uri="{BB962C8B-B14F-4D97-AF65-F5344CB8AC3E}">
        <p14:creationId xmlns:p14="http://schemas.microsoft.com/office/powerpoint/2010/main" val="348359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Features</a:t>
            </a:r>
            <a:endParaRPr lang="pt-BR" dirty="0">
              <a:latin typeface="Lucida Sans" panose="020B0602030504020204" pitchFamily="34" charset="0"/>
            </a:endParaRPr>
          </a:p>
        </p:txBody>
      </p:sp>
      <p:sp>
        <p:nvSpPr>
          <p:cNvPr id="3" name="Espaço Reservado para Conteúdo 2"/>
          <p:cNvSpPr>
            <a:spLocks noGrp="1"/>
          </p:cNvSpPr>
          <p:nvPr>
            <p:ph idx="1"/>
          </p:nvPr>
        </p:nvSpPr>
        <p:spPr/>
        <p:txBody>
          <a:bodyPr>
            <a:noAutofit/>
          </a:bodyPr>
          <a:lstStyle/>
          <a:p>
            <a:pPr algn="just"/>
            <a:r>
              <a:rPr lang="pt-BR" sz="3200" dirty="0"/>
              <a:t>As conexões com recursos limitados tornam funções críticas como a contrapressão e a liberação de pressão muito naturais e intuitivas.</a:t>
            </a:r>
          </a:p>
          <a:p>
            <a:pPr algn="just"/>
            <a:r>
              <a:rPr lang="pt-BR" sz="3200" dirty="0"/>
              <a:t>A manipulação de erros torna-se tão natural quanto o caminho feliz, em vez de uma pegada de grãos grosseiros – tudo</a:t>
            </a:r>
          </a:p>
          <a:p>
            <a:pPr algn="just"/>
            <a:r>
              <a:rPr lang="pt-BR" sz="3200" dirty="0"/>
              <a:t>Os pontos em que os dados entram e saem do sistema, bem como a forma como eles fluem, são bem compreendidos e facilmente rastreados</a:t>
            </a:r>
            <a:endParaRPr lang="en-US" sz="3200" dirty="0"/>
          </a:p>
        </p:txBody>
      </p:sp>
    </p:spTree>
    <p:extLst>
      <p:ext uri="{BB962C8B-B14F-4D97-AF65-F5344CB8AC3E}">
        <p14:creationId xmlns:p14="http://schemas.microsoft.com/office/powerpoint/2010/main" val="92333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a:t>
            </a:r>
          </a:p>
        </p:txBody>
      </p:sp>
      <p:pic>
        <p:nvPicPr>
          <p:cNvPr id="7170" name="Picture 2" descr="NiFi Archite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90688"/>
            <a:ext cx="9239250"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a:t>
            </a:r>
          </a:p>
        </p:txBody>
      </p:sp>
      <p:sp>
        <p:nvSpPr>
          <p:cNvPr id="5" name="Espaço Reservado para Conteúdo 2"/>
          <p:cNvSpPr>
            <a:spLocks noGrp="1"/>
          </p:cNvSpPr>
          <p:nvPr>
            <p:ph idx="1"/>
          </p:nvPr>
        </p:nvSpPr>
        <p:spPr>
          <a:xfrm>
            <a:off x="838200" y="1825625"/>
            <a:ext cx="10515600" cy="4351338"/>
          </a:xfrm>
        </p:spPr>
        <p:txBody>
          <a:bodyPr>
            <a:noAutofit/>
          </a:bodyPr>
          <a:lstStyle/>
          <a:p>
            <a:pPr algn="just"/>
            <a:r>
              <a:rPr lang="pt-BR" sz="3000" dirty="0"/>
              <a:t>O </a:t>
            </a:r>
            <a:r>
              <a:rPr lang="pt-BR" sz="3000" dirty="0" err="1"/>
              <a:t>NiFi</a:t>
            </a:r>
            <a:r>
              <a:rPr lang="pt-BR" sz="3000" dirty="0"/>
              <a:t> executa dentro de uma JVM em um sistema operacional hospedeiro. Os principais componentes do </a:t>
            </a:r>
            <a:r>
              <a:rPr lang="pt-BR" sz="3000" dirty="0" err="1"/>
              <a:t>NiFi</a:t>
            </a:r>
            <a:r>
              <a:rPr lang="pt-BR" sz="3000" dirty="0"/>
              <a:t> na JVM são os seguintes:</a:t>
            </a:r>
          </a:p>
          <a:p>
            <a:pPr algn="just"/>
            <a:endParaRPr lang="en-US" sz="3000" dirty="0"/>
          </a:p>
          <a:p>
            <a:pPr algn="just"/>
            <a:r>
              <a:rPr lang="en-US" sz="3000" b="1" dirty="0"/>
              <a:t>Web Server</a:t>
            </a:r>
          </a:p>
          <a:p>
            <a:pPr lvl="1" algn="just"/>
            <a:r>
              <a:rPr lang="pt-BR" sz="2600" dirty="0"/>
              <a:t>O objetivo do servidor web é hospedar a API de comando e controle baseada em HTTP do </a:t>
            </a:r>
            <a:r>
              <a:rPr lang="pt-BR" sz="2600" dirty="0" err="1"/>
              <a:t>NiFi</a:t>
            </a:r>
            <a:r>
              <a:rPr lang="pt-BR" sz="2600" dirty="0"/>
              <a:t>.</a:t>
            </a:r>
            <a:endParaRPr lang="en-US" sz="2600" dirty="0"/>
          </a:p>
          <a:p>
            <a:pPr algn="just"/>
            <a:r>
              <a:rPr lang="en-US" sz="3000" b="1" dirty="0"/>
              <a:t>Flow Controller</a:t>
            </a:r>
          </a:p>
          <a:p>
            <a:pPr lvl="1" algn="just"/>
            <a:r>
              <a:rPr lang="pt-BR" sz="2600" dirty="0"/>
              <a:t>O controlador de fluxo é o cérebro da operação. Ele fornece caminhos para que as extensões funcionem, e gerencia o cronograma de quando as extensões recebem recursos para executar.</a:t>
            </a:r>
            <a:endParaRPr lang="en-US" sz="2600" dirty="0"/>
          </a:p>
          <a:p>
            <a:pPr algn="just"/>
            <a:endParaRPr lang="en-US" dirty="0"/>
          </a:p>
          <a:p>
            <a:pPr algn="just"/>
            <a:endParaRPr lang="en-US" dirty="0"/>
          </a:p>
        </p:txBody>
      </p:sp>
    </p:spTree>
    <p:extLst>
      <p:ext uri="{BB962C8B-B14F-4D97-AF65-F5344CB8AC3E}">
        <p14:creationId xmlns:p14="http://schemas.microsoft.com/office/powerpoint/2010/main" val="369442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a:t>
            </a:r>
          </a:p>
        </p:txBody>
      </p:sp>
      <p:sp>
        <p:nvSpPr>
          <p:cNvPr id="5" name="Espaço Reservado para Conteúdo 2"/>
          <p:cNvSpPr>
            <a:spLocks noGrp="1"/>
          </p:cNvSpPr>
          <p:nvPr>
            <p:ph idx="1"/>
          </p:nvPr>
        </p:nvSpPr>
        <p:spPr>
          <a:xfrm>
            <a:off x="838200" y="1825625"/>
            <a:ext cx="10515600" cy="4351338"/>
          </a:xfrm>
        </p:spPr>
        <p:txBody>
          <a:bodyPr>
            <a:noAutofit/>
          </a:bodyPr>
          <a:lstStyle/>
          <a:p>
            <a:pPr algn="just"/>
            <a:r>
              <a:rPr lang="en-US" sz="3200" b="1" dirty="0"/>
              <a:t>Extensions</a:t>
            </a:r>
          </a:p>
          <a:p>
            <a:pPr lvl="1" algn="just"/>
            <a:r>
              <a:rPr lang="pt-BR" sz="2800" dirty="0"/>
              <a:t>Há vários tipos de extensões </a:t>
            </a:r>
            <a:r>
              <a:rPr lang="pt-BR" sz="2800" dirty="0" err="1"/>
              <a:t>NiFi</a:t>
            </a:r>
            <a:r>
              <a:rPr lang="pt-BR" sz="2800" dirty="0"/>
              <a:t> que são descritas em outros documentos. O </a:t>
            </a:r>
            <a:r>
              <a:rPr lang="pt-BR" sz="2800" dirty="0" err="1"/>
              <a:t>ponto-chave</a:t>
            </a:r>
            <a:r>
              <a:rPr lang="pt-BR" sz="2800" dirty="0"/>
              <a:t> aqui é que as extensões operam e executam dentro da JVM.</a:t>
            </a:r>
          </a:p>
          <a:p>
            <a:pPr lvl="1" algn="just"/>
            <a:endParaRPr lang="en-US" dirty="0"/>
          </a:p>
          <a:p>
            <a:pPr algn="just"/>
            <a:r>
              <a:rPr lang="en-US" sz="3200" b="1" dirty="0" err="1"/>
              <a:t>FlowFile</a:t>
            </a:r>
            <a:r>
              <a:rPr lang="en-US" sz="3200" b="1" dirty="0"/>
              <a:t> Repository</a:t>
            </a:r>
          </a:p>
          <a:p>
            <a:pPr lvl="1" algn="just"/>
            <a:r>
              <a:rPr lang="pt-BR" sz="2800" dirty="0"/>
              <a:t>O </a:t>
            </a:r>
            <a:r>
              <a:rPr lang="pt-BR" sz="2800" dirty="0" err="1"/>
              <a:t>FlowFile</a:t>
            </a:r>
            <a:r>
              <a:rPr lang="pt-BR" sz="2800" dirty="0"/>
              <a:t> </a:t>
            </a:r>
            <a:r>
              <a:rPr lang="pt-BR" sz="2800" dirty="0" err="1"/>
              <a:t>Repository</a:t>
            </a:r>
            <a:r>
              <a:rPr lang="pt-BR" sz="2800" dirty="0"/>
              <a:t> é onde a </a:t>
            </a:r>
            <a:r>
              <a:rPr lang="pt-BR" sz="2800" dirty="0" err="1"/>
              <a:t>NiFi</a:t>
            </a:r>
            <a:r>
              <a:rPr lang="pt-BR" sz="2800" dirty="0"/>
              <a:t> mantém registro do estado do que sabe sobre um determinado </a:t>
            </a:r>
            <a:r>
              <a:rPr lang="pt-BR" sz="2800" dirty="0" err="1"/>
              <a:t>FlowFile</a:t>
            </a:r>
            <a:r>
              <a:rPr lang="pt-BR" sz="2800" dirty="0"/>
              <a:t> que está atualmente ativo no fluxo. A implementação do repositório é </a:t>
            </a:r>
            <a:r>
              <a:rPr lang="pt-BR" sz="2800" dirty="0" err="1"/>
              <a:t>plugável</a:t>
            </a:r>
            <a:r>
              <a:rPr lang="pt-BR" sz="2800" dirty="0"/>
              <a:t>. A abordagem padrão é um Write-</a:t>
            </a:r>
            <a:r>
              <a:rPr lang="pt-BR" sz="2800" dirty="0" err="1"/>
              <a:t>Ahead</a:t>
            </a:r>
            <a:r>
              <a:rPr lang="pt-BR" sz="2800" dirty="0"/>
              <a:t> Log persistente localizado em uma partição de disco especificada.</a:t>
            </a:r>
            <a:endParaRPr lang="en-US" sz="2800" dirty="0"/>
          </a:p>
          <a:p>
            <a:pPr algn="just"/>
            <a:endParaRPr lang="en-US" dirty="0"/>
          </a:p>
        </p:txBody>
      </p:sp>
    </p:spTree>
    <p:extLst>
      <p:ext uri="{BB962C8B-B14F-4D97-AF65-F5344CB8AC3E}">
        <p14:creationId xmlns:p14="http://schemas.microsoft.com/office/powerpoint/2010/main" val="189834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1"/>
          <p:cNvSpPr txBox="1">
            <a:spLocks/>
          </p:cNvSpPr>
          <p:nvPr/>
        </p:nvSpPr>
        <p:spPr>
          <a:xfrm>
            <a:off x="1080000" y="500002"/>
            <a:ext cx="7200000" cy="900000"/>
          </a:xfrm>
          <a:prstGeom prst="rect">
            <a:avLst/>
          </a:prstGeom>
        </p:spPr>
        <p:txBody>
          <a:bodyPr wrap="none" anchor="ctr" anchorCtr="0"/>
          <a:lstStyle>
            <a:lvl1pPr marL="0" indent="0" algn="l" defTabSz="1241938" rtl="0" eaLnBrk="1" latinLnBrk="0" hangingPunct="1">
              <a:lnSpc>
                <a:spcPct val="90000"/>
              </a:lnSpc>
              <a:spcBef>
                <a:spcPts val="1358"/>
              </a:spcBef>
              <a:buFont typeface="Arial" panose="020B0604020202020204" pitchFamily="34" charset="0"/>
              <a:buNone/>
              <a:defRPr sz="4800" b="1" kern="1200">
                <a:solidFill>
                  <a:schemeClr val="bg2">
                    <a:lumMod val="25000"/>
                  </a:schemeClr>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l"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4800" b="1" i="0" u="none" strike="noStrike" kern="1200" cap="none" spc="0" normalizeH="0" baseline="0" noProof="0" dirty="0">
                <a:ln>
                  <a:noFill/>
                </a:ln>
                <a:solidFill>
                  <a:srgbClr val="E7E6E6">
                    <a:lumMod val="25000"/>
                  </a:srgbClr>
                </a:solidFill>
                <a:effectLst/>
                <a:uLnTx/>
                <a:uFillTx/>
                <a:latin typeface="Lucida Sans" panose="020B0602040502020204" pitchFamily="34" charset="0"/>
                <a:ea typeface="+mn-ea"/>
                <a:cs typeface="+mn-cs"/>
              </a:rPr>
              <a:t>Agenda</a:t>
            </a:r>
          </a:p>
        </p:txBody>
      </p:sp>
      <p:sp>
        <p:nvSpPr>
          <p:cNvPr id="10" name="Espaço Reservado para Texto 2"/>
          <p:cNvSpPr txBox="1">
            <a:spLocks/>
          </p:cNvSpPr>
          <p:nvPr/>
        </p:nvSpPr>
        <p:spPr>
          <a:xfrm>
            <a:off x="1848405" y="2136497"/>
            <a:ext cx="6840000" cy="720000"/>
          </a:xfrm>
          <a:prstGeom prst="rect">
            <a:avLst/>
          </a:prstGeom>
        </p:spPr>
        <p:txBody>
          <a:bodyPr wrap="none" anchor="ctr" anchorCtr="0"/>
          <a:lstStyle>
            <a:lvl1pPr marL="0" indent="0" algn="l" defTabSz="1241938" rtl="0" eaLnBrk="1" latinLnBrk="0" hangingPunct="1">
              <a:lnSpc>
                <a:spcPct val="90000"/>
              </a:lnSpc>
              <a:spcBef>
                <a:spcPts val="1358"/>
              </a:spcBef>
              <a:buFont typeface="Arial" panose="020B0604020202020204" pitchFamily="34" charset="0"/>
              <a:buNone/>
              <a:defRPr sz="3200" kern="1200">
                <a:solidFill>
                  <a:schemeClr val="bg2">
                    <a:lumMod val="50000"/>
                  </a:schemeClr>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l"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3200" b="1" i="0" u="none" strike="noStrike" kern="1200" cap="none" spc="0" normalizeH="0" baseline="0" noProof="0" dirty="0">
                <a:ln>
                  <a:noFill/>
                </a:ln>
                <a:solidFill>
                  <a:srgbClr val="E7E6E6">
                    <a:lumMod val="50000"/>
                  </a:srgbClr>
                </a:solidFill>
                <a:effectLst/>
                <a:uLnTx/>
                <a:uFillTx/>
                <a:latin typeface="Lucida Sans" panose="020B0602040502020204" pitchFamily="34" charset="0"/>
                <a:ea typeface="+mn-ea"/>
                <a:cs typeface="+mn-cs"/>
              </a:rPr>
              <a:t>Introdução</a:t>
            </a:r>
          </a:p>
        </p:txBody>
      </p:sp>
      <p:sp>
        <p:nvSpPr>
          <p:cNvPr id="11" name="Espaço Reservado para Texto 3"/>
          <p:cNvSpPr txBox="1">
            <a:spLocks/>
          </p:cNvSpPr>
          <p:nvPr/>
        </p:nvSpPr>
        <p:spPr>
          <a:xfrm>
            <a:off x="1080000" y="2159626"/>
            <a:ext cx="540000" cy="720000"/>
          </a:xfrm>
          <a:prstGeom prst="rect">
            <a:avLst/>
          </a:prstGeom>
        </p:spPr>
        <p:txBody>
          <a:bodyPr wrap="none" anchor="ctr" anchorCtr="0"/>
          <a:lstStyle>
            <a:lvl1pPr marL="0" indent="0" algn="r" defTabSz="1241938" rtl="0" eaLnBrk="1" latinLnBrk="0" hangingPunct="1">
              <a:lnSpc>
                <a:spcPct val="90000"/>
              </a:lnSpc>
              <a:spcBef>
                <a:spcPts val="1358"/>
              </a:spcBef>
              <a:buFont typeface="Arial" panose="020B0604020202020204" pitchFamily="34" charset="0"/>
              <a:buNone/>
              <a:defRPr sz="4000" b="1" kern="1200">
                <a:solidFill>
                  <a:srgbClr val="454442"/>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r"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4000" b="1" i="0" u="none" strike="noStrike" kern="1200" cap="none" spc="0" normalizeH="0" baseline="0" noProof="0" dirty="0">
                <a:ln>
                  <a:noFill/>
                </a:ln>
                <a:solidFill>
                  <a:srgbClr val="454442"/>
                </a:solidFill>
                <a:effectLst/>
                <a:uLnTx/>
                <a:uFillTx/>
                <a:latin typeface="Lucida Sans" panose="020B0602040502020204" pitchFamily="34" charset="0"/>
                <a:ea typeface="+mn-ea"/>
                <a:cs typeface="+mn-cs"/>
              </a:rPr>
              <a:t>1</a:t>
            </a:r>
          </a:p>
        </p:txBody>
      </p:sp>
      <p:sp>
        <p:nvSpPr>
          <p:cNvPr id="12" name="Espaço Reservado para Texto 2"/>
          <p:cNvSpPr txBox="1">
            <a:spLocks/>
          </p:cNvSpPr>
          <p:nvPr/>
        </p:nvSpPr>
        <p:spPr>
          <a:xfrm>
            <a:off x="1848405" y="2833368"/>
            <a:ext cx="6840000" cy="720000"/>
          </a:xfrm>
          <a:prstGeom prst="rect">
            <a:avLst/>
          </a:prstGeom>
        </p:spPr>
        <p:txBody>
          <a:bodyPr wrap="none" anchor="ctr" anchorCtr="0"/>
          <a:lstStyle>
            <a:lvl1pPr marL="0" indent="0" algn="l" defTabSz="1241938" rtl="0" eaLnBrk="1" latinLnBrk="0" hangingPunct="1">
              <a:lnSpc>
                <a:spcPct val="90000"/>
              </a:lnSpc>
              <a:spcBef>
                <a:spcPts val="1358"/>
              </a:spcBef>
              <a:buFont typeface="Arial" panose="020B0604020202020204" pitchFamily="34" charset="0"/>
              <a:buNone/>
              <a:defRPr sz="3200" kern="1200">
                <a:solidFill>
                  <a:schemeClr val="bg2">
                    <a:lumMod val="50000"/>
                  </a:schemeClr>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l"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3200" b="1" i="0" u="none" strike="noStrike" kern="1200" cap="none" spc="0" normalizeH="0" baseline="0" noProof="0" dirty="0">
                <a:ln>
                  <a:noFill/>
                </a:ln>
                <a:solidFill>
                  <a:srgbClr val="E7E6E6">
                    <a:lumMod val="50000"/>
                  </a:srgbClr>
                </a:solidFill>
                <a:effectLst/>
                <a:uLnTx/>
                <a:uFillTx/>
                <a:latin typeface="Lucida Sans" panose="020B0602040502020204" pitchFamily="34" charset="0"/>
                <a:ea typeface="+mn-ea"/>
                <a:cs typeface="+mn-cs"/>
              </a:rPr>
              <a:t>Funcionalidades</a:t>
            </a:r>
          </a:p>
        </p:txBody>
      </p:sp>
      <p:sp>
        <p:nvSpPr>
          <p:cNvPr id="13" name="Espaço Reservado para Texto 3"/>
          <p:cNvSpPr txBox="1">
            <a:spLocks/>
          </p:cNvSpPr>
          <p:nvPr/>
        </p:nvSpPr>
        <p:spPr>
          <a:xfrm>
            <a:off x="1080000" y="2835569"/>
            <a:ext cx="540000" cy="720000"/>
          </a:xfrm>
          <a:prstGeom prst="rect">
            <a:avLst/>
          </a:prstGeom>
        </p:spPr>
        <p:txBody>
          <a:bodyPr wrap="none" anchor="ctr" anchorCtr="0"/>
          <a:lstStyle>
            <a:lvl1pPr marL="0" indent="0" algn="r" defTabSz="1241938" rtl="0" eaLnBrk="1" latinLnBrk="0" hangingPunct="1">
              <a:lnSpc>
                <a:spcPct val="90000"/>
              </a:lnSpc>
              <a:spcBef>
                <a:spcPts val="1358"/>
              </a:spcBef>
              <a:buFont typeface="Arial" panose="020B0604020202020204" pitchFamily="34" charset="0"/>
              <a:buNone/>
              <a:defRPr sz="4000" b="1" kern="1200">
                <a:solidFill>
                  <a:srgbClr val="454442"/>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r"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4000" b="1" i="0" u="none" strike="noStrike" kern="1200" cap="none" spc="0" normalizeH="0" baseline="0" noProof="0" dirty="0">
                <a:ln>
                  <a:noFill/>
                </a:ln>
                <a:solidFill>
                  <a:srgbClr val="454442"/>
                </a:solidFill>
                <a:effectLst/>
                <a:uLnTx/>
                <a:uFillTx/>
                <a:latin typeface="Lucida Sans" panose="020B0602040502020204" pitchFamily="34" charset="0"/>
                <a:ea typeface="+mn-ea"/>
                <a:cs typeface="+mn-cs"/>
              </a:rPr>
              <a:t>2</a:t>
            </a:r>
          </a:p>
        </p:txBody>
      </p:sp>
      <p:sp>
        <p:nvSpPr>
          <p:cNvPr id="15" name="Espaço Reservado para Texto 2"/>
          <p:cNvSpPr txBox="1">
            <a:spLocks/>
          </p:cNvSpPr>
          <p:nvPr/>
        </p:nvSpPr>
        <p:spPr>
          <a:xfrm>
            <a:off x="1848405" y="3553368"/>
            <a:ext cx="6840000" cy="720000"/>
          </a:xfrm>
          <a:prstGeom prst="rect">
            <a:avLst/>
          </a:prstGeom>
        </p:spPr>
        <p:txBody>
          <a:bodyPr wrap="none" anchor="ctr" anchorCtr="0"/>
          <a:lstStyle>
            <a:lvl1pPr marL="0" indent="0" algn="l" defTabSz="1241938" rtl="0" eaLnBrk="1" latinLnBrk="0" hangingPunct="1">
              <a:lnSpc>
                <a:spcPct val="90000"/>
              </a:lnSpc>
              <a:spcBef>
                <a:spcPts val="1358"/>
              </a:spcBef>
              <a:buFont typeface="Arial" panose="020B0604020202020204" pitchFamily="34" charset="0"/>
              <a:buNone/>
              <a:defRPr sz="3200" kern="1200">
                <a:solidFill>
                  <a:schemeClr val="bg2">
                    <a:lumMod val="50000"/>
                  </a:schemeClr>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l"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3200" b="1" i="0" u="none" strike="noStrike" kern="1200" cap="none" spc="0" normalizeH="0" baseline="0" noProof="0" dirty="0">
                <a:ln>
                  <a:noFill/>
                </a:ln>
                <a:solidFill>
                  <a:srgbClr val="E7E6E6">
                    <a:lumMod val="50000"/>
                  </a:srgbClr>
                </a:solidFill>
                <a:effectLst/>
                <a:uLnTx/>
                <a:uFillTx/>
                <a:latin typeface="Lucida Sans" panose="020B0602040502020204" pitchFamily="34" charset="0"/>
                <a:ea typeface="+mn-ea"/>
                <a:cs typeface="+mn-cs"/>
              </a:rPr>
              <a:t>Arquitetura</a:t>
            </a:r>
          </a:p>
        </p:txBody>
      </p:sp>
      <p:sp>
        <p:nvSpPr>
          <p:cNvPr id="16" name="Espaço Reservado para Texto 3"/>
          <p:cNvSpPr txBox="1">
            <a:spLocks/>
          </p:cNvSpPr>
          <p:nvPr/>
        </p:nvSpPr>
        <p:spPr>
          <a:xfrm>
            <a:off x="1080000" y="3576497"/>
            <a:ext cx="540000" cy="720000"/>
          </a:xfrm>
          <a:prstGeom prst="rect">
            <a:avLst/>
          </a:prstGeom>
        </p:spPr>
        <p:txBody>
          <a:bodyPr wrap="none" anchor="ctr" anchorCtr="0"/>
          <a:lstStyle>
            <a:lvl1pPr marL="0" indent="0" algn="r" defTabSz="1241938" rtl="0" eaLnBrk="1" latinLnBrk="0" hangingPunct="1">
              <a:lnSpc>
                <a:spcPct val="90000"/>
              </a:lnSpc>
              <a:spcBef>
                <a:spcPts val="1358"/>
              </a:spcBef>
              <a:buFont typeface="Arial" panose="020B0604020202020204" pitchFamily="34" charset="0"/>
              <a:buNone/>
              <a:defRPr sz="4000" b="1" kern="1200">
                <a:solidFill>
                  <a:srgbClr val="454442"/>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r"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4000" b="1" i="0" u="none" strike="noStrike" kern="1200" cap="none" spc="0" normalizeH="0" baseline="0" noProof="0" dirty="0">
                <a:ln>
                  <a:noFill/>
                </a:ln>
                <a:solidFill>
                  <a:srgbClr val="454442"/>
                </a:solidFill>
                <a:effectLst/>
                <a:uLnTx/>
                <a:uFillTx/>
                <a:latin typeface="Lucida Sans" panose="020B0602040502020204" pitchFamily="34" charset="0"/>
                <a:ea typeface="+mn-ea"/>
                <a:cs typeface="+mn-cs"/>
              </a:rPr>
              <a:t>3</a:t>
            </a:r>
          </a:p>
        </p:txBody>
      </p:sp>
      <p:sp>
        <p:nvSpPr>
          <p:cNvPr id="17" name="Espaço Reservado para Texto 2"/>
          <p:cNvSpPr txBox="1">
            <a:spLocks/>
          </p:cNvSpPr>
          <p:nvPr/>
        </p:nvSpPr>
        <p:spPr>
          <a:xfrm>
            <a:off x="1848405" y="4317425"/>
            <a:ext cx="6840000" cy="720000"/>
          </a:xfrm>
          <a:prstGeom prst="rect">
            <a:avLst/>
          </a:prstGeom>
        </p:spPr>
        <p:txBody>
          <a:bodyPr wrap="none" anchor="ctr" anchorCtr="0"/>
          <a:lstStyle>
            <a:lvl1pPr marL="0" indent="0" algn="l" defTabSz="1241938" rtl="0" eaLnBrk="1" latinLnBrk="0" hangingPunct="1">
              <a:lnSpc>
                <a:spcPct val="90000"/>
              </a:lnSpc>
              <a:spcBef>
                <a:spcPts val="1358"/>
              </a:spcBef>
              <a:buFont typeface="Arial" panose="020B0604020202020204" pitchFamily="34" charset="0"/>
              <a:buNone/>
              <a:defRPr sz="3200" kern="1200">
                <a:solidFill>
                  <a:schemeClr val="bg2">
                    <a:lumMod val="50000"/>
                  </a:schemeClr>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l"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kumimoji="0" lang="pt-BR" sz="3200" b="1" i="0" u="none" strike="noStrike" kern="1200" cap="none" spc="0" normalizeH="0" baseline="0" noProof="0" dirty="0">
                <a:ln>
                  <a:noFill/>
                </a:ln>
                <a:solidFill>
                  <a:srgbClr val="E7E6E6">
                    <a:lumMod val="50000"/>
                  </a:srgbClr>
                </a:solidFill>
                <a:effectLst/>
                <a:uLnTx/>
                <a:uFillTx/>
                <a:latin typeface="Lucida Sans" panose="020B0602040502020204" pitchFamily="34" charset="0"/>
                <a:ea typeface="+mn-ea"/>
                <a:cs typeface="+mn-cs"/>
              </a:rPr>
              <a:t>Prática</a:t>
            </a:r>
          </a:p>
        </p:txBody>
      </p:sp>
      <p:sp>
        <p:nvSpPr>
          <p:cNvPr id="18" name="Espaço Reservado para Texto 3"/>
          <p:cNvSpPr txBox="1">
            <a:spLocks/>
          </p:cNvSpPr>
          <p:nvPr/>
        </p:nvSpPr>
        <p:spPr>
          <a:xfrm>
            <a:off x="1080000" y="4319626"/>
            <a:ext cx="540000" cy="720000"/>
          </a:xfrm>
          <a:prstGeom prst="rect">
            <a:avLst/>
          </a:prstGeom>
        </p:spPr>
        <p:txBody>
          <a:bodyPr wrap="none" anchor="ctr" anchorCtr="0"/>
          <a:lstStyle>
            <a:lvl1pPr marL="0" indent="0" algn="r" defTabSz="1241938" rtl="0" eaLnBrk="1" latinLnBrk="0" hangingPunct="1">
              <a:lnSpc>
                <a:spcPct val="90000"/>
              </a:lnSpc>
              <a:spcBef>
                <a:spcPts val="1358"/>
              </a:spcBef>
              <a:buFont typeface="Arial" panose="020B0604020202020204" pitchFamily="34" charset="0"/>
              <a:buNone/>
              <a:defRPr sz="4000" b="1" kern="1200">
                <a:solidFill>
                  <a:srgbClr val="454442"/>
                </a:solidFill>
                <a:latin typeface="Lucida Sans" panose="020B0602040502020204" pitchFamily="34" charset="0"/>
                <a:ea typeface="+mn-ea"/>
                <a:cs typeface="+mn-cs"/>
              </a:defRPr>
            </a:lvl1pPr>
            <a:lvl2pPr marL="931454" indent="-310485" algn="l" defTabSz="1241938" rtl="0" eaLnBrk="1" latinLnBrk="0" hangingPunct="1">
              <a:lnSpc>
                <a:spcPct val="90000"/>
              </a:lnSpc>
              <a:spcBef>
                <a:spcPts val="679"/>
              </a:spcBef>
              <a:buFont typeface="Arial" panose="020B0604020202020204" pitchFamily="34" charset="0"/>
              <a:buChar char="•"/>
              <a:defRPr sz="3260" kern="1200">
                <a:solidFill>
                  <a:schemeClr val="tx1"/>
                </a:solidFill>
                <a:latin typeface="+mn-lt"/>
                <a:ea typeface="+mn-ea"/>
                <a:cs typeface="+mn-cs"/>
              </a:defRPr>
            </a:lvl2pPr>
            <a:lvl3pPr marL="1552423" indent="-310485" algn="l" defTabSz="1241938" rtl="0" eaLnBrk="1" latinLnBrk="0" hangingPunct="1">
              <a:lnSpc>
                <a:spcPct val="90000"/>
              </a:lnSpc>
              <a:spcBef>
                <a:spcPts val="679"/>
              </a:spcBef>
              <a:buFont typeface="Arial" panose="020B0604020202020204" pitchFamily="34" charset="0"/>
              <a:buChar char="•"/>
              <a:defRPr sz="2716" kern="1200">
                <a:solidFill>
                  <a:schemeClr val="tx1"/>
                </a:solidFill>
                <a:latin typeface="+mn-lt"/>
                <a:ea typeface="+mn-ea"/>
                <a:cs typeface="+mn-cs"/>
              </a:defRPr>
            </a:lvl3pPr>
            <a:lvl4pPr marL="2173392"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4pPr>
            <a:lvl5pPr marL="2794361"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5pPr>
            <a:lvl6pPr marL="3415330"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6pPr>
            <a:lvl7pPr marL="4036299"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7pPr>
            <a:lvl8pPr marL="4657268"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8pPr>
            <a:lvl9pPr marL="5278237" indent="-310485" algn="l" defTabSz="1241938" rtl="0" eaLnBrk="1" latinLnBrk="0" hangingPunct="1">
              <a:lnSpc>
                <a:spcPct val="90000"/>
              </a:lnSpc>
              <a:spcBef>
                <a:spcPts val="679"/>
              </a:spcBef>
              <a:buFont typeface="Arial" panose="020B0604020202020204" pitchFamily="34" charset="0"/>
              <a:buChar char="•"/>
              <a:defRPr sz="2445" kern="1200">
                <a:solidFill>
                  <a:schemeClr val="tx1"/>
                </a:solidFill>
                <a:latin typeface="+mn-lt"/>
                <a:ea typeface="+mn-ea"/>
                <a:cs typeface="+mn-cs"/>
              </a:defRPr>
            </a:lvl9pPr>
          </a:lstStyle>
          <a:p>
            <a:pPr marL="0" marR="0" lvl="0" indent="0" algn="r" defTabSz="1241938" rtl="0" eaLnBrk="1" fontAlgn="auto" latinLnBrk="0" hangingPunct="1">
              <a:lnSpc>
                <a:spcPct val="90000"/>
              </a:lnSpc>
              <a:spcBef>
                <a:spcPts val="1358"/>
              </a:spcBef>
              <a:spcAft>
                <a:spcPts val="0"/>
              </a:spcAft>
              <a:buClrTx/>
              <a:buSzTx/>
              <a:buFont typeface="Arial" panose="020B0604020202020204" pitchFamily="34" charset="0"/>
              <a:buNone/>
              <a:tabLst/>
              <a:defRPr/>
            </a:pPr>
            <a:r>
              <a:rPr lang="pt-BR" dirty="0"/>
              <a:t>4</a:t>
            </a:r>
            <a:endParaRPr kumimoji="0" lang="pt-BR" sz="4000" b="1" i="0" u="none" strike="noStrike" kern="1200" cap="none" spc="0" normalizeH="0" baseline="0" noProof="0" dirty="0">
              <a:ln>
                <a:noFill/>
              </a:ln>
              <a:solidFill>
                <a:srgbClr val="454442"/>
              </a:solidFill>
              <a:effectLst/>
              <a:uLnTx/>
              <a:uFillTx/>
              <a:latin typeface="Lucida Sans" panose="020B0602040502020204" pitchFamily="34" charset="0"/>
              <a:ea typeface="+mn-ea"/>
              <a:cs typeface="+mn-cs"/>
            </a:endParaRPr>
          </a:p>
        </p:txBody>
      </p:sp>
      <p:pic>
        <p:nvPicPr>
          <p:cNvPr id="4098" name="Picture 2" descr="NiFi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08380"/>
            <a:ext cx="60960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134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a:t>
            </a:r>
          </a:p>
        </p:txBody>
      </p:sp>
      <p:sp>
        <p:nvSpPr>
          <p:cNvPr id="5" name="Espaço Reservado para Conteúdo 2"/>
          <p:cNvSpPr>
            <a:spLocks noGrp="1"/>
          </p:cNvSpPr>
          <p:nvPr>
            <p:ph idx="1"/>
          </p:nvPr>
        </p:nvSpPr>
        <p:spPr>
          <a:xfrm>
            <a:off x="384517" y="1690688"/>
            <a:ext cx="11422966" cy="4351338"/>
          </a:xfrm>
        </p:spPr>
        <p:txBody>
          <a:bodyPr>
            <a:noAutofit/>
          </a:bodyPr>
          <a:lstStyle/>
          <a:p>
            <a:pPr algn="just"/>
            <a:r>
              <a:rPr lang="en-US" sz="3200" b="1" dirty="0"/>
              <a:t>Content Repository</a:t>
            </a:r>
          </a:p>
          <a:p>
            <a:pPr lvl="1" algn="just"/>
            <a:r>
              <a:rPr lang="pt-BR" sz="2600" dirty="0"/>
              <a:t>O Repositório de Conteúdo é onde vivem os bytes de conteúdo real de um determinado </a:t>
            </a:r>
            <a:r>
              <a:rPr lang="pt-BR" sz="2600" dirty="0" err="1"/>
              <a:t>FlowFile</a:t>
            </a:r>
            <a:r>
              <a:rPr lang="pt-BR" sz="2600" dirty="0"/>
              <a:t>. A implementação do repositório é </a:t>
            </a:r>
            <a:r>
              <a:rPr lang="pt-BR" sz="2600" dirty="0" err="1"/>
              <a:t>plugável</a:t>
            </a:r>
            <a:r>
              <a:rPr lang="pt-BR" sz="2600" dirty="0"/>
              <a:t>. A abordagem padrão é um mecanismo bastante simples, que armazena blocos de dados no sistema de arquivos. Mais de um local de armazenamento do sistema de arquivos pode ser especificado de modo a obter diferentes partições físicas engajadas para reduzir a contenção em qualquer volume único</a:t>
            </a:r>
            <a:r>
              <a:rPr lang="en-US" sz="2600" dirty="0"/>
              <a:t>.</a:t>
            </a:r>
          </a:p>
          <a:p>
            <a:pPr algn="just"/>
            <a:r>
              <a:rPr lang="en-US" sz="3200" b="1" dirty="0"/>
              <a:t>Provenance Repository</a:t>
            </a:r>
          </a:p>
          <a:p>
            <a:pPr lvl="1" algn="just"/>
            <a:r>
              <a:rPr lang="pt-BR" sz="2600" dirty="0"/>
              <a:t>O Repositório de Proveniência é onde todos os dados de eventos de proveniência são armazenados. A construção do repositório é </a:t>
            </a:r>
            <a:r>
              <a:rPr lang="pt-BR" sz="2600" dirty="0" err="1"/>
              <a:t>plugável</a:t>
            </a:r>
            <a:r>
              <a:rPr lang="pt-BR" sz="2600" dirty="0"/>
              <a:t>, sendo a implementação padrão a utilização de um ou mais volumes de disco físico. Dentro de cada local, os dados de eventos são indexados e pesquisáveis.</a:t>
            </a:r>
            <a:endParaRPr lang="en-US" sz="2600" dirty="0"/>
          </a:p>
        </p:txBody>
      </p:sp>
    </p:spTree>
    <p:extLst>
      <p:ext uri="{BB962C8B-B14F-4D97-AF65-F5344CB8AC3E}">
        <p14:creationId xmlns:p14="http://schemas.microsoft.com/office/powerpoint/2010/main" val="102200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 Cluster</a:t>
            </a:r>
          </a:p>
        </p:txBody>
      </p:sp>
      <p:pic>
        <p:nvPicPr>
          <p:cNvPr id="12290" name="Picture 2" descr="NiFi Cluster Archite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90688"/>
            <a:ext cx="92392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0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Arquitetura Cluster</a:t>
            </a:r>
          </a:p>
        </p:txBody>
      </p:sp>
      <p:pic>
        <p:nvPicPr>
          <p:cNvPr id="12290" name="Picture 2" descr="NiFi Cluster Archite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55" y="1690688"/>
            <a:ext cx="5919702" cy="260589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923402" y="1352056"/>
            <a:ext cx="6096000" cy="3416320"/>
          </a:xfrm>
          <a:prstGeom prst="rect">
            <a:avLst/>
          </a:prstGeom>
        </p:spPr>
        <p:txBody>
          <a:bodyPr>
            <a:spAutoFit/>
          </a:bodyPr>
          <a:lstStyle/>
          <a:p>
            <a:r>
              <a:rPr lang="pt-BR" sz="2400" dirty="0">
                <a:latin typeface="Noto Serif"/>
              </a:rPr>
              <a:t>Cada nó em um cluster </a:t>
            </a:r>
            <a:r>
              <a:rPr lang="pt-BR" sz="2400" dirty="0" err="1">
                <a:latin typeface="Noto Serif"/>
              </a:rPr>
              <a:t>NiFi</a:t>
            </a:r>
            <a:r>
              <a:rPr lang="pt-BR" sz="2400" dirty="0">
                <a:latin typeface="Noto Serif"/>
              </a:rPr>
              <a:t> executa as mesmas tarefas nos dados, mas cada um opera com um conjunto diferente de dados. O Apache </a:t>
            </a:r>
            <a:r>
              <a:rPr lang="pt-BR" sz="2400" dirty="0" err="1">
                <a:latin typeface="Noto Serif"/>
              </a:rPr>
              <a:t>ZooKeeper</a:t>
            </a:r>
            <a:r>
              <a:rPr lang="pt-BR" sz="2400" dirty="0">
                <a:latin typeface="Noto Serif"/>
              </a:rPr>
              <a:t> elege um único nó como Coordenador do Cluster, e o </a:t>
            </a:r>
            <a:r>
              <a:rPr lang="pt-BR" sz="2400" dirty="0" err="1">
                <a:latin typeface="Noto Serif"/>
              </a:rPr>
              <a:t>failover</a:t>
            </a:r>
            <a:r>
              <a:rPr lang="pt-BR" sz="2400" dirty="0">
                <a:latin typeface="Noto Serif"/>
              </a:rPr>
              <a:t> é tratado automaticamente pelo </a:t>
            </a:r>
            <a:r>
              <a:rPr lang="pt-BR" sz="2400" dirty="0" err="1">
                <a:latin typeface="Noto Serif"/>
              </a:rPr>
              <a:t>ZooKeeper</a:t>
            </a:r>
            <a:r>
              <a:rPr lang="pt-BR" sz="2400" dirty="0">
                <a:latin typeface="Noto Serif"/>
              </a:rPr>
              <a:t>. Todos os nós de cluster reportam os batimentos cardíacos e informações de status ao Coordenador de Cluster</a:t>
            </a:r>
            <a:r>
              <a:rPr lang="en-US" sz="2400" dirty="0">
                <a:latin typeface="Noto Serif"/>
              </a:rPr>
              <a:t>. </a:t>
            </a:r>
            <a:endParaRPr lang="pt-BR" sz="2400" dirty="0"/>
          </a:p>
        </p:txBody>
      </p:sp>
      <p:sp>
        <p:nvSpPr>
          <p:cNvPr id="4" name="Retângulo 3"/>
          <p:cNvSpPr/>
          <p:nvPr/>
        </p:nvSpPr>
        <p:spPr>
          <a:xfrm>
            <a:off x="352540" y="4737676"/>
            <a:ext cx="11666862" cy="1938992"/>
          </a:xfrm>
          <a:prstGeom prst="rect">
            <a:avLst/>
          </a:prstGeom>
        </p:spPr>
        <p:txBody>
          <a:bodyPr wrap="square">
            <a:spAutoFit/>
          </a:bodyPr>
          <a:lstStyle/>
          <a:p>
            <a:r>
              <a:rPr lang="pt-BR" sz="2400" dirty="0">
                <a:latin typeface="Noto Serif"/>
              </a:rPr>
              <a:t>O Coordenador do Cluster é responsável por desconectar e conectar os nós. Além disso, cada cluster tem um nó primário, também eleito pelo </a:t>
            </a:r>
            <a:r>
              <a:rPr lang="pt-BR" sz="2400" dirty="0" err="1">
                <a:latin typeface="Noto Serif"/>
              </a:rPr>
              <a:t>ZooKeeper</a:t>
            </a:r>
            <a:r>
              <a:rPr lang="pt-BR" sz="2400" dirty="0">
                <a:latin typeface="Noto Serif"/>
              </a:rPr>
              <a:t>. Como um Gerente </a:t>
            </a:r>
            <a:r>
              <a:rPr lang="pt-BR" sz="2400" dirty="0" err="1">
                <a:latin typeface="Noto Serif"/>
              </a:rPr>
              <a:t>DataFlow</a:t>
            </a:r>
            <a:r>
              <a:rPr lang="pt-BR" sz="2400" dirty="0">
                <a:latin typeface="Noto Serif"/>
              </a:rPr>
              <a:t>, você pode interagir com o cluster </a:t>
            </a:r>
            <a:r>
              <a:rPr lang="pt-BR" sz="2400" dirty="0" err="1">
                <a:latin typeface="Noto Serif"/>
              </a:rPr>
              <a:t>NiFi</a:t>
            </a:r>
            <a:r>
              <a:rPr lang="pt-BR" sz="2400" dirty="0">
                <a:latin typeface="Noto Serif"/>
              </a:rPr>
              <a:t> através da interface do usuário (UI) de qualquer nó. Qualquer mudança feita é replicada para todos os nós do cluster, permitindo múltiplos pontos de entrada.</a:t>
            </a:r>
            <a:endParaRPr lang="pt-BR" sz="2400" dirty="0"/>
          </a:p>
        </p:txBody>
      </p:sp>
    </p:spTree>
    <p:extLst>
      <p:ext uri="{BB962C8B-B14F-4D97-AF65-F5344CB8AC3E}">
        <p14:creationId xmlns:p14="http://schemas.microsoft.com/office/powerpoint/2010/main" val="151681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User</a:t>
            </a:r>
            <a:r>
              <a:rPr lang="pt-BR" dirty="0">
                <a:latin typeface="Lucida Sans" panose="020B0602030504020204" pitchFamily="34" charset="0"/>
              </a:rPr>
              <a:t> </a:t>
            </a:r>
            <a:r>
              <a:rPr lang="pt-BR" dirty="0" err="1">
                <a:latin typeface="Lucida Sans" panose="020B0602030504020204" pitchFamily="34" charset="0"/>
              </a:rPr>
              <a:t>Authentication</a:t>
            </a:r>
            <a:endParaRPr lang="pt-BR" dirty="0">
              <a:latin typeface="Lucida Sans" panose="020B0602030504020204" pitchFamily="34" charset="0"/>
            </a:endParaRPr>
          </a:p>
        </p:txBody>
      </p:sp>
      <p:sp>
        <p:nvSpPr>
          <p:cNvPr id="4" name="Espaço Reservado para Conteúdo 3"/>
          <p:cNvSpPr>
            <a:spLocks noGrp="1"/>
          </p:cNvSpPr>
          <p:nvPr>
            <p:ph idx="1"/>
          </p:nvPr>
        </p:nvSpPr>
        <p:spPr>
          <a:xfrm>
            <a:off x="6591300" y="1825625"/>
            <a:ext cx="5281832" cy="3200401"/>
          </a:xfrm>
        </p:spPr>
        <p:txBody>
          <a:bodyPr>
            <a:noAutofit/>
          </a:bodyPr>
          <a:lstStyle/>
          <a:p>
            <a:r>
              <a:rPr lang="pt-BR" dirty="0"/>
              <a:t>O </a:t>
            </a:r>
            <a:r>
              <a:rPr lang="pt-BR" dirty="0" err="1"/>
              <a:t>NiFi</a:t>
            </a:r>
            <a:r>
              <a:rPr lang="pt-BR" dirty="0"/>
              <a:t> suporta autenticação de usuários via certificados de cliente (LDAP ou </a:t>
            </a:r>
            <a:r>
              <a:rPr lang="pt-BR" dirty="0" err="1"/>
              <a:t>Kerberos</a:t>
            </a:r>
            <a:r>
              <a:rPr lang="pt-BR" dirty="0"/>
              <a:t>) ou via nome de usuário/senha.</a:t>
            </a:r>
            <a:r>
              <a:rPr lang="en-US" dirty="0"/>
              <a:t> </a:t>
            </a:r>
            <a:br>
              <a:rPr lang="en-US" dirty="0"/>
            </a:br>
            <a:br>
              <a:rPr lang="en-US" dirty="0"/>
            </a:br>
            <a:r>
              <a:rPr lang="pt-BR" dirty="0"/>
              <a:t>A autenticação do nome de usuário/senha é realizada por um Provedor de Identidade de Login</a:t>
            </a:r>
            <a:r>
              <a:rPr lang="en-US" dirty="0"/>
              <a:t>. </a:t>
            </a:r>
            <a:endParaRPr lang="pt-BR" dirty="0"/>
          </a:p>
        </p:txBody>
      </p:sp>
      <p:pic>
        <p:nvPicPr>
          <p:cNvPr id="5122" name="Picture 2" descr="Log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5753100" cy="320040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1692" y="5232583"/>
            <a:ext cx="11521440" cy="1384995"/>
          </a:xfrm>
          <a:prstGeom prst="rect">
            <a:avLst/>
          </a:prstGeom>
        </p:spPr>
        <p:txBody>
          <a:bodyPr wrap="square">
            <a:spAutoFit/>
          </a:bodyPr>
          <a:lstStyle/>
          <a:p>
            <a:pPr algn="just"/>
            <a:r>
              <a:rPr lang="pt-BR" sz="2800" dirty="0"/>
              <a:t>O Login </a:t>
            </a:r>
            <a:r>
              <a:rPr lang="pt-BR" sz="2800" dirty="0" err="1"/>
              <a:t>Identity</a:t>
            </a:r>
            <a:r>
              <a:rPr lang="pt-BR" sz="2800" dirty="0"/>
              <a:t> </a:t>
            </a:r>
            <a:r>
              <a:rPr lang="pt-BR" sz="2800" dirty="0" err="1"/>
              <a:t>Provider</a:t>
            </a:r>
            <a:r>
              <a:rPr lang="pt-BR" sz="2800" dirty="0"/>
              <a:t> é um mecanismo </a:t>
            </a:r>
            <a:r>
              <a:rPr lang="pt-BR" sz="2800" dirty="0" err="1"/>
              <a:t>plugável</a:t>
            </a:r>
            <a:r>
              <a:rPr lang="pt-BR" sz="2800" dirty="0"/>
              <a:t> para autenticar usuários através de seu nome de usuário/senha. Qual Login Provedor de Identidade a ser utilizado é configurado em duas propriedades no arquivo </a:t>
            </a:r>
            <a:r>
              <a:rPr lang="pt-BR" sz="2800" dirty="0" err="1"/>
              <a:t>nifi.properties</a:t>
            </a:r>
            <a:r>
              <a:rPr lang="pt-BR" sz="2800" dirty="0"/>
              <a:t>.</a:t>
            </a:r>
          </a:p>
        </p:txBody>
      </p:sp>
    </p:spTree>
    <p:extLst>
      <p:ext uri="{BB962C8B-B14F-4D97-AF65-F5344CB8AC3E}">
        <p14:creationId xmlns:p14="http://schemas.microsoft.com/office/powerpoint/2010/main" val="124763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Instalando o </a:t>
            </a:r>
            <a:r>
              <a:rPr lang="pt-BR" dirty="0" err="1">
                <a:latin typeface="Lucida Sans" panose="020B0602030504020204" pitchFamily="34" charset="0"/>
              </a:rPr>
              <a:t>NiFi</a:t>
            </a:r>
            <a:r>
              <a:rPr lang="pt-BR" dirty="0">
                <a:latin typeface="Lucida Sans" panose="020B0602030504020204" pitchFamily="34" charset="0"/>
              </a:rPr>
              <a:t> no Linux/Unix/OS X</a:t>
            </a:r>
          </a:p>
        </p:txBody>
      </p:sp>
      <p:sp>
        <p:nvSpPr>
          <p:cNvPr id="3" name="Espaço Reservado para Conteúdo 2"/>
          <p:cNvSpPr>
            <a:spLocks noGrp="1"/>
          </p:cNvSpPr>
          <p:nvPr>
            <p:ph idx="1"/>
          </p:nvPr>
        </p:nvSpPr>
        <p:spPr/>
        <p:txBody>
          <a:bodyPr>
            <a:noAutofit/>
          </a:bodyPr>
          <a:lstStyle/>
          <a:p>
            <a:pPr algn="just"/>
            <a:r>
              <a:rPr lang="en-US" dirty="0" err="1"/>
              <a:t>Criar</a:t>
            </a:r>
            <a:r>
              <a:rPr lang="en-US" dirty="0"/>
              <a:t> </a:t>
            </a:r>
            <a:r>
              <a:rPr lang="en-US" dirty="0" err="1"/>
              <a:t>uma</a:t>
            </a:r>
            <a:r>
              <a:rPr lang="en-US" dirty="0"/>
              <a:t> </a:t>
            </a:r>
            <a:r>
              <a:rPr lang="en-US" dirty="0" err="1"/>
              <a:t>instância</a:t>
            </a:r>
            <a:r>
              <a:rPr lang="en-US" dirty="0"/>
              <a:t> EC2 (t2.medium) no </a:t>
            </a:r>
            <a:r>
              <a:rPr lang="en-US" dirty="0" err="1"/>
              <a:t>ambiente</a:t>
            </a:r>
            <a:r>
              <a:rPr lang="en-US" dirty="0"/>
              <a:t> de Labs.</a:t>
            </a:r>
          </a:p>
          <a:p>
            <a:pPr algn="just"/>
            <a:endParaRPr lang="en-US" dirty="0"/>
          </a:p>
          <a:p>
            <a:pPr algn="just"/>
            <a:r>
              <a:rPr lang="en-US" dirty="0" err="1"/>
              <a:t>Baixar</a:t>
            </a:r>
            <a:r>
              <a:rPr lang="en-US" dirty="0"/>
              <a:t> o </a:t>
            </a:r>
            <a:r>
              <a:rPr lang="en-US" dirty="0" err="1"/>
              <a:t>NiFi</a:t>
            </a:r>
            <a:r>
              <a:rPr lang="en-US" dirty="0"/>
              <a:t> no link:</a:t>
            </a:r>
          </a:p>
          <a:p>
            <a:pPr algn="just"/>
            <a:r>
              <a:rPr lang="en-US" dirty="0">
                <a:hlinkClick r:id="rId2"/>
              </a:rPr>
              <a:t>http://nifi.apache.org/download.html</a:t>
            </a:r>
            <a:endParaRPr lang="en-US" dirty="0"/>
          </a:p>
          <a:p>
            <a:pPr algn="just"/>
            <a:endParaRPr lang="en-US" dirty="0"/>
          </a:p>
          <a:p>
            <a:pPr algn="just"/>
            <a:r>
              <a:rPr lang="en-US" dirty="0"/>
              <a:t>Decompress and </a:t>
            </a:r>
            <a:r>
              <a:rPr lang="en-US" dirty="0" err="1"/>
              <a:t>untar</a:t>
            </a:r>
            <a:r>
              <a:rPr lang="en-US" dirty="0"/>
              <a:t> into desired installation directory.</a:t>
            </a:r>
          </a:p>
          <a:p>
            <a:pPr algn="just"/>
            <a:r>
              <a:rPr lang="en-US" dirty="0" err="1"/>
              <a:t>Substituir</a:t>
            </a:r>
            <a:r>
              <a:rPr lang="en-US" dirty="0"/>
              <a:t> </a:t>
            </a:r>
            <a:r>
              <a:rPr lang="en-US" dirty="0" err="1"/>
              <a:t>os</a:t>
            </a:r>
            <a:r>
              <a:rPr lang="en-US" dirty="0"/>
              <a:t> </a:t>
            </a:r>
            <a:r>
              <a:rPr lang="en-US" dirty="0" err="1"/>
              <a:t>arquivos</a:t>
            </a:r>
            <a:r>
              <a:rPr lang="en-US" dirty="0"/>
              <a:t> bootstrap e properties que </a:t>
            </a:r>
            <a:r>
              <a:rPr lang="en-US" dirty="0" err="1"/>
              <a:t>estão</a:t>
            </a:r>
            <a:r>
              <a:rPr lang="en-US" dirty="0"/>
              <a:t> </a:t>
            </a:r>
            <a:r>
              <a:rPr lang="en-US" dirty="0" err="1"/>
              <a:t>na</a:t>
            </a:r>
            <a:r>
              <a:rPr lang="en-US" dirty="0"/>
              <a:t> pasta conf.</a:t>
            </a:r>
            <a:endParaRPr lang="pt-BR" dirty="0"/>
          </a:p>
        </p:txBody>
      </p:sp>
    </p:spTree>
    <p:extLst>
      <p:ext uri="{BB962C8B-B14F-4D97-AF65-F5344CB8AC3E}">
        <p14:creationId xmlns:p14="http://schemas.microsoft.com/office/powerpoint/2010/main" val="258370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Iniciando o </a:t>
            </a:r>
            <a:r>
              <a:rPr lang="pt-BR" dirty="0" err="1">
                <a:latin typeface="Lucida Sans" panose="020B0602030504020204" pitchFamily="34" charset="0"/>
              </a:rPr>
              <a:t>NiFi</a:t>
            </a:r>
            <a:r>
              <a:rPr lang="pt-BR" dirty="0">
                <a:latin typeface="Lucida Sans" panose="020B0602030504020204" pitchFamily="34" charset="0"/>
              </a:rPr>
              <a:t> no Linux/Unix/OS X</a:t>
            </a:r>
          </a:p>
        </p:txBody>
      </p:sp>
      <p:sp>
        <p:nvSpPr>
          <p:cNvPr id="3" name="Espaço Reservado para Conteúdo 2"/>
          <p:cNvSpPr>
            <a:spLocks noGrp="1"/>
          </p:cNvSpPr>
          <p:nvPr>
            <p:ph idx="1"/>
          </p:nvPr>
        </p:nvSpPr>
        <p:spPr/>
        <p:txBody>
          <a:bodyPr>
            <a:noAutofit/>
          </a:bodyPr>
          <a:lstStyle/>
          <a:p>
            <a:r>
              <a:rPr lang="en-US" dirty="0"/>
              <a:t>From the &lt;</a:t>
            </a:r>
            <a:r>
              <a:rPr lang="en-US" dirty="0" err="1"/>
              <a:t>installdir</a:t>
            </a:r>
            <a:r>
              <a:rPr lang="en-US" dirty="0"/>
              <a:t>&gt;/bin directory, execute the following commands by typing ./nifi.sh &lt;command&gt;:</a:t>
            </a:r>
          </a:p>
          <a:p>
            <a:endParaRPr lang="en-US" dirty="0"/>
          </a:p>
          <a:p>
            <a:r>
              <a:rPr lang="en-US" dirty="0"/>
              <a:t>start: starts </a:t>
            </a:r>
            <a:r>
              <a:rPr lang="en-US" dirty="0" err="1"/>
              <a:t>NiFi</a:t>
            </a:r>
            <a:r>
              <a:rPr lang="en-US" dirty="0"/>
              <a:t> in the background</a:t>
            </a:r>
          </a:p>
          <a:p>
            <a:r>
              <a:rPr lang="en-US" dirty="0"/>
              <a:t>stop: stops </a:t>
            </a:r>
            <a:r>
              <a:rPr lang="en-US" dirty="0" err="1"/>
              <a:t>NiFi</a:t>
            </a:r>
            <a:r>
              <a:rPr lang="en-US" dirty="0"/>
              <a:t> that is running in the background</a:t>
            </a:r>
          </a:p>
          <a:p>
            <a:r>
              <a:rPr lang="en-US" dirty="0"/>
              <a:t>status: provides the current status of </a:t>
            </a:r>
            <a:r>
              <a:rPr lang="en-US" dirty="0" err="1"/>
              <a:t>NiFi</a:t>
            </a:r>
            <a:endParaRPr lang="en-US" dirty="0"/>
          </a:p>
          <a:p>
            <a:r>
              <a:rPr lang="en-US" dirty="0"/>
              <a:t>run: runs </a:t>
            </a:r>
            <a:r>
              <a:rPr lang="en-US" dirty="0" err="1"/>
              <a:t>NiFi</a:t>
            </a:r>
            <a:r>
              <a:rPr lang="en-US" dirty="0"/>
              <a:t> in the foreground and waits for a Ctrl-C to initiate shutdown of </a:t>
            </a:r>
            <a:r>
              <a:rPr lang="en-US" dirty="0" err="1"/>
              <a:t>NiFi</a:t>
            </a:r>
            <a:endParaRPr lang="en-US" dirty="0"/>
          </a:p>
        </p:txBody>
      </p:sp>
    </p:spTree>
    <p:extLst>
      <p:ext uri="{BB962C8B-B14F-4D97-AF65-F5344CB8AC3E}">
        <p14:creationId xmlns:p14="http://schemas.microsoft.com/office/powerpoint/2010/main" val="338843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Acessando a UI – Linux/Unix/OS X</a:t>
            </a:r>
          </a:p>
        </p:txBody>
      </p:sp>
      <p:sp>
        <p:nvSpPr>
          <p:cNvPr id="3" name="Espaço Reservado para Conteúdo 2"/>
          <p:cNvSpPr>
            <a:spLocks noGrp="1"/>
          </p:cNvSpPr>
          <p:nvPr>
            <p:ph idx="1"/>
          </p:nvPr>
        </p:nvSpPr>
        <p:spPr/>
        <p:txBody>
          <a:bodyPr>
            <a:noAutofit/>
          </a:bodyPr>
          <a:lstStyle/>
          <a:p>
            <a:r>
              <a:rPr lang="en-US" dirty="0"/>
              <a:t>Now that </a:t>
            </a:r>
            <a:r>
              <a:rPr lang="en-US" dirty="0" err="1"/>
              <a:t>NiFi</a:t>
            </a:r>
            <a:r>
              <a:rPr lang="en-US" dirty="0"/>
              <a:t> has been started, we can bring up the User Interface (UI) in order to create and monitor our dataflow. </a:t>
            </a:r>
          </a:p>
          <a:p>
            <a:r>
              <a:rPr lang="en-US" dirty="0"/>
              <a:t>To get started, open a web browser and navigate to http://localhost:8080/nifi. </a:t>
            </a:r>
          </a:p>
          <a:p>
            <a:r>
              <a:rPr lang="en-US" dirty="0"/>
              <a:t>The port can be changed by editing the </a:t>
            </a:r>
            <a:r>
              <a:rPr lang="en-US" dirty="0" err="1"/>
              <a:t>nifi.properties</a:t>
            </a:r>
            <a:r>
              <a:rPr lang="en-US" dirty="0"/>
              <a:t> file in the </a:t>
            </a:r>
            <a:r>
              <a:rPr lang="en-US" dirty="0" err="1"/>
              <a:t>NiFi</a:t>
            </a:r>
            <a:r>
              <a:rPr lang="en-US" dirty="0"/>
              <a:t> </a:t>
            </a:r>
            <a:r>
              <a:rPr lang="en-US" dirty="0" err="1"/>
              <a:t>conf</a:t>
            </a:r>
            <a:r>
              <a:rPr lang="en-US" dirty="0"/>
              <a:t> directory, but the default port is 8080.</a:t>
            </a:r>
          </a:p>
          <a:p>
            <a:endParaRPr lang="en-US" dirty="0"/>
          </a:p>
        </p:txBody>
      </p:sp>
    </p:spTree>
    <p:extLst>
      <p:ext uri="{BB962C8B-B14F-4D97-AF65-F5344CB8AC3E}">
        <p14:creationId xmlns:p14="http://schemas.microsoft.com/office/powerpoint/2010/main" val="428084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Acessando a UI – Linux/Unix/OS X</a:t>
            </a:r>
          </a:p>
        </p:txBody>
      </p:sp>
      <p:pic>
        <p:nvPicPr>
          <p:cNvPr id="4" name="Imagem 3"/>
          <p:cNvPicPr>
            <a:picLocks noChangeAspect="1"/>
          </p:cNvPicPr>
          <p:nvPr/>
        </p:nvPicPr>
        <p:blipFill rotWithShape="1">
          <a:blip r:embed="rId2"/>
          <a:srcRect r="46144" b="15531"/>
          <a:stretch/>
        </p:blipFill>
        <p:spPr>
          <a:xfrm>
            <a:off x="550236" y="1502118"/>
            <a:ext cx="11091527" cy="5278764"/>
          </a:xfrm>
          <a:prstGeom prst="rect">
            <a:avLst/>
          </a:prstGeom>
        </p:spPr>
      </p:pic>
    </p:spTree>
    <p:extLst>
      <p:ext uri="{BB962C8B-B14F-4D97-AF65-F5344CB8AC3E}">
        <p14:creationId xmlns:p14="http://schemas.microsoft.com/office/powerpoint/2010/main" val="178000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Iniciando o </a:t>
            </a:r>
            <a:r>
              <a:rPr lang="pt-BR" dirty="0" err="1">
                <a:latin typeface="Lucida Sans" panose="020B0602030504020204" pitchFamily="34" charset="0"/>
              </a:rPr>
              <a:t>NiFi</a:t>
            </a:r>
            <a:r>
              <a:rPr lang="pt-BR" dirty="0">
                <a:latin typeface="Lucida Sans" panose="020B0602030504020204" pitchFamily="34" charset="0"/>
              </a:rPr>
              <a:t> como serviço</a:t>
            </a:r>
          </a:p>
        </p:txBody>
      </p:sp>
      <p:sp>
        <p:nvSpPr>
          <p:cNvPr id="3" name="Espaço Reservado para Conteúdo 2"/>
          <p:cNvSpPr>
            <a:spLocks noGrp="1"/>
          </p:cNvSpPr>
          <p:nvPr>
            <p:ph idx="1"/>
          </p:nvPr>
        </p:nvSpPr>
        <p:spPr/>
        <p:txBody>
          <a:bodyPr>
            <a:noAutofit/>
          </a:bodyPr>
          <a:lstStyle/>
          <a:p>
            <a:r>
              <a:rPr lang="en-US" dirty="0"/>
              <a:t>From the &lt;</a:t>
            </a:r>
            <a:r>
              <a:rPr lang="en-US" dirty="0" err="1"/>
              <a:t>installdir</a:t>
            </a:r>
            <a:r>
              <a:rPr lang="en-US" dirty="0"/>
              <a:t>&gt;/bin directory, execute the following commands by typing ./nifi.sh &lt;command&gt;:</a:t>
            </a:r>
          </a:p>
          <a:p>
            <a:endParaRPr lang="en-US" dirty="0"/>
          </a:p>
          <a:p>
            <a:r>
              <a:rPr lang="en-US" dirty="0"/>
              <a:t>Install: installs </a:t>
            </a:r>
            <a:r>
              <a:rPr lang="en-US" dirty="0" err="1"/>
              <a:t>NiFi</a:t>
            </a:r>
            <a:r>
              <a:rPr lang="en-US" dirty="0"/>
              <a:t> as a service that can then be controlled via</a:t>
            </a:r>
          </a:p>
          <a:p>
            <a:endParaRPr lang="en-US" dirty="0"/>
          </a:p>
          <a:p>
            <a:r>
              <a:rPr lang="en-US" dirty="0"/>
              <a:t>service </a:t>
            </a:r>
            <a:r>
              <a:rPr lang="en-US" dirty="0" err="1"/>
              <a:t>nifi</a:t>
            </a:r>
            <a:r>
              <a:rPr lang="en-US" dirty="0"/>
              <a:t> start</a:t>
            </a:r>
          </a:p>
          <a:p>
            <a:r>
              <a:rPr lang="en-US" dirty="0"/>
              <a:t>service </a:t>
            </a:r>
            <a:r>
              <a:rPr lang="en-US" dirty="0" err="1"/>
              <a:t>nifi</a:t>
            </a:r>
            <a:r>
              <a:rPr lang="en-US" dirty="0"/>
              <a:t> stop</a:t>
            </a:r>
          </a:p>
          <a:p>
            <a:r>
              <a:rPr lang="en-US" dirty="0"/>
              <a:t>service </a:t>
            </a:r>
            <a:r>
              <a:rPr lang="en-US" dirty="0" err="1"/>
              <a:t>nifi</a:t>
            </a:r>
            <a:r>
              <a:rPr lang="en-US" dirty="0"/>
              <a:t> status</a:t>
            </a:r>
          </a:p>
        </p:txBody>
      </p:sp>
    </p:spTree>
    <p:extLst>
      <p:ext uri="{BB962C8B-B14F-4D97-AF65-F5344CB8AC3E}">
        <p14:creationId xmlns:p14="http://schemas.microsoft.com/office/powerpoint/2010/main" val="60232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Instalando o </a:t>
            </a:r>
            <a:r>
              <a:rPr lang="pt-BR" dirty="0" err="1">
                <a:latin typeface="Lucida Sans" panose="020B0602030504020204" pitchFamily="34" charset="0"/>
              </a:rPr>
              <a:t>NiFi</a:t>
            </a:r>
            <a:r>
              <a:rPr lang="pt-BR" dirty="0">
                <a:latin typeface="Lucida Sans" panose="020B0602030504020204" pitchFamily="34" charset="0"/>
              </a:rPr>
              <a:t> no Windows</a:t>
            </a:r>
          </a:p>
        </p:txBody>
      </p:sp>
      <p:sp>
        <p:nvSpPr>
          <p:cNvPr id="3" name="Espaço Reservado para Conteúdo 2"/>
          <p:cNvSpPr>
            <a:spLocks noGrp="1"/>
          </p:cNvSpPr>
          <p:nvPr>
            <p:ph idx="1"/>
          </p:nvPr>
        </p:nvSpPr>
        <p:spPr/>
        <p:txBody>
          <a:bodyPr>
            <a:noAutofit/>
          </a:bodyPr>
          <a:lstStyle/>
          <a:p>
            <a:pPr algn="just"/>
            <a:r>
              <a:rPr lang="en-US" dirty="0" err="1"/>
              <a:t>Baixar</a:t>
            </a:r>
            <a:r>
              <a:rPr lang="en-US" dirty="0"/>
              <a:t> o </a:t>
            </a:r>
            <a:r>
              <a:rPr lang="en-US" dirty="0" err="1"/>
              <a:t>NiFi</a:t>
            </a:r>
            <a:r>
              <a:rPr lang="en-US" dirty="0"/>
              <a:t> no link:</a:t>
            </a:r>
          </a:p>
          <a:p>
            <a:pPr algn="just"/>
            <a:r>
              <a:rPr lang="en-US" dirty="0">
                <a:hlinkClick r:id="rId2"/>
              </a:rPr>
              <a:t>http://nifi.apache.org/download.html</a:t>
            </a:r>
            <a:endParaRPr lang="en-US" dirty="0"/>
          </a:p>
          <a:p>
            <a:pPr algn="just"/>
            <a:endParaRPr lang="en-US" dirty="0"/>
          </a:p>
          <a:p>
            <a:pPr algn="just"/>
            <a:r>
              <a:rPr lang="en-US" dirty="0" err="1"/>
              <a:t>Descompactar</a:t>
            </a:r>
            <a:r>
              <a:rPr lang="en-US" dirty="0"/>
              <a:t> o </a:t>
            </a:r>
            <a:r>
              <a:rPr lang="en-US" dirty="0" err="1"/>
              <a:t>arquivo</a:t>
            </a:r>
            <a:r>
              <a:rPr lang="en-US" dirty="0"/>
              <a:t> </a:t>
            </a:r>
            <a:r>
              <a:rPr lang="en-US" dirty="0" err="1"/>
              <a:t>em</a:t>
            </a:r>
            <a:r>
              <a:rPr lang="en-US" dirty="0"/>
              <a:t> um </a:t>
            </a:r>
            <a:r>
              <a:rPr lang="en-US" dirty="0" err="1"/>
              <a:t>diretório</a:t>
            </a:r>
            <a:r>
              <a:rPr lang="en-US" dirty="0"/>
              <a:t> no D:\</a:t>
            </a:r>
          </a:p>
          <a:p>
            <a:pPr algn="just"/>
            <a:endParaRPr lang="en-US" dirty="0"/>
          </a:p>
          <a:p>
            <a:pPr algn="just"/>
            <a:r>
              <a:rPr lang="en-US" dirty="0" err="1"/>
              <a:t>Baixar</a:t>
            </a:r>
            <a:r>
              <a:rPr lang="en-US" dirty="0"/>
              <a:t> a </a:t>
            </a:r>
            <a:r>
              <a:rPr lang="en-US" dirty="0" err="1"/>
              <a:t>última</a:t>
            </a:r>
            <a:r>
              <a:rPr lang="en-US" dirty="0"/>
              <a:t> </a:t>
            </a:r>
            <a:r>
              <a:rPr lang="en-US" dirty="0" err="1"/>
              <a:t>versão</a:t>
            </a:r>
            <a:r>
              <a:rPr lang="en-US" dirty="0"/>
              <a:t> da JDK do Java.</a:t>
            </a:r>
          </a:p>
          <a:p>
            <a:pPr algn="just"/>
            <a:r>
              <a:rPr lang="en-US" dirty="0">
                <a:hlinkClick r:id="rId3"/>
              </a:rPr>
              <a:t>http://www.oracle.com/technetwork/pt/java/javase/downloads/jdk8-downloads-2133151.html</a:t>
            </a:r>
            <a:endParaRPr lang="en-US" dirty="0"/>
          </a:p>
          <a:p>
            <a:pPr algn="just"/>
            <a:endParaRPr lang="en-US" dirty="0"/>
          </a:p>
          <a:p>
            <a:pPr algn="just"/>
            <a:r>
              <a:rPr lang="en-US" dirty="0" err="1"/>
              <a:t>Alterar</a:t>
            </a:r>
            <a:r>
              <a:rPr lang="en-US" dirty="0"/>
              <a:t> a </a:t>
            </a:r>
            <a:r>
              <a:rPr lang="en-US" dirty="0" err="1"/>
              <a:t>variável</a:t>
            </a:r>
            <a:r>
              <a:rPr lang="en-US" dirty="0"/>
              <a:t> de </a:t>
            </a:r>
            <a:r>
              <a:rPr lang="en-US" dirty="0" err="1"/>
              <a:t>ambiente</a:t>
            </a:r>
            <a:r>
              <a:rPr lang="en-US" dirty="0"/>
              <a:t> PATH do windows para </a:t>
            </a:r>
            <a:r>
              <a:rPr lang="en-US" dirty="0" err="1"/>
              <a:t>incluir</a:t>
            </a:r>
            <a:r>
              <a:rPr lang="en-US" dirty="0"/>
              <a:t> o JAVA.</a:t>
            </a:r>
            <a:endParaRPr lang="pt-BR" dirty="0"/>
          </a:p>
        </p:txBody>
      </p:sp>
    </p:spTree>
    <p:extLst>
      <p:ext uri="{BB962C8B-B14F-4D97-AF65-F5344CB8AC3E}">
        <p14:creationId xmlns:p14="http://schemas.microsoft.com/office/powerpoint/2010/main" val="421818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Lucida Sans" panose="020B0602030504020204" pitchFamily="34" charset="0"/>
              </a:rPr>
              <a:t>Introdução</a:t>
            </a:r>
          </a:p>
        </p:txBody>
      </p:sp>
      <p:sp>
        <p:nvSpPr>
          <p:cNvPr id="3" name="Espaço Reservado para Conteúdo 2"/>
          <p:cNvSpPr>
            <a:spLocks noGrp="1"/>
          </p:cNvSpPr>
          <p:nvPr>
            <p:ph idx="1"/>
          </p:nvPr>
        </p:nvSpPr>
        <p:spPr/>
        <p:txBody>
          <a:bodyPr>
            <a:normAutofit/>
          </a:bodyPr>
          <a:lstStyle/>
          <a:p>
            <a:pPr marL="0" indent="0" algn="just">
              <a:buNone/>
            </a:pPr>
            <a:r>
              <a:rPr lang="pt-BR" sz="3200" dirty="0"/>
              <a:t>O Apache </a:t>
            </a:r>
            <a:r>
              <a:rPr lang="pt-BR" sz="3200" dirty="0" err="1"/>
              <a:t>NiFi</a:t>
            </a:r>
            <a:r>
              <a:rPr lang="pt-BR" sz="3200" dirty="0"/>
              <a:t> é um sistema de fluxo de dados (</a:t>
            </a:r>
            <a:r>
              <a:rPr lang="pt-BR" sz="3200" dirty="0" err="1"/>
              <a:t>dataflow</a:t>
            </a:r>
            <a:r>
              <a:rPr lang="pt-BR" sz="3200" dirty="0"/>
              <a:t>) baseado nos conceitos de “programação baseada em fluxo”. </a:t>
            </a:r>
          </a:p>
          <a:p>
            <a:pPr marL="0" indent="0" algn="just">
              <a:buNone/>
            </a:pPr>
            <a:r>
              <a:rPr lang="pt-BR" sz="3200" dirty="0"/>
              <a:t>Ele suporta gráficos dirigidos poderosos e escaláveis de roteamento de dados, transformação e lógica de mediação de sistema. </a:t>
            </a:r>
          </a:p>
          <a:p>
            <a:pPr marL="0" indent="0" algn="just">
              <a:buNone/>
            </a:pPr>
            <a:r>
              <a:rPr lang="pt-BR" sz="3200" dirty="0"/>
              <a:t>O </a:t>
            </a:r>
            <a:r>
              <a:rPr lang="pt-BR" sz="3200" dirty="0" err="1"/>
              <a:t>NiFi</a:t>
            </a:r>
            <a:r>
              <a:rPr lang="pt-BR" sz="3200" dirty="0"/>
              <a:t> tem uma interface de usuário baseada na web para projeto, controle, feedback e monitoramento de fluxos de dados. </a:t>
            </a:r>
          </a:p>
        </p:txBody>
      </p:sp>
    </p:spTree>
    <p:extLst>
      <p:ext uri="{BB962C8B-B14F-4D97-AF65-F5344CB8AC3E}">
        <p14:creationId xmlns:p14="http://schemas.microsoft.com/office/powerpoint/2010/main" val="110777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Instalando o </a:t>
            </a:r>
            <a:r>
              <a:rPr lang="pt-BR" dirty="0" err="1">
                <a:latin typeface="Lucida Sans" panose="020B0602030504020204" pitchFamily="34" charset="0"/>
              </a:rPr>
              <a:t>NiFi</a:t>
            </a:r>
            <a:r>
              <a:rPr lang="pt-BR" dirty="0">
                <a:latin typeface="Lucida Sans" panose="020B0602030504020204" pitchFamily="34" charset="0"/>
              </a:rPr>
              <a:t> no Windows</a:t>
            </a:r>
          </a:p>
        </p:txBody>
      </p:sp>
      <p:pic>
        <p:nvPicPr>
          <p:cNvPr id="4" name="Imagem 3"/>
          <p:cNvPicPr>
            <a:picLocks noChangeAspect="1"/>
          </p:cNvPicPr>
          <p:nvPr/>
        </p:nvPicPr>
        <p:blipFill>
          <a:blip r:embed="rId2"/>
          <a:stretch>
            <a:fillRect/>
          </a:stretch>
        </p:blipFill>
        <p:spPr>
          <a:xfrm>
            <a:off x="838200" y="1905229"/>
            <a:ext cx="3924300" cy="4457700"/>
          </a:xfrm>
          <a:prstGeom prst="rect">
            <a:avLst/>
          </a:prstGeom>
        </p:spPr>
      </p:pic>
      <p:pic>
        <p:nvPicPr>
          <p:cNvPr id="5" name="Imagem 4"/>
          <p:cNvPicPr>
            <a:picLocks noChangeAspect="1"/>
          </p:cNvPicPr>
          <p:nvPr/>
        </p:nvPicPr>
        <p:blipFill>
          <a:blip r:embed="rId3"/>
          <a:stretch>
            <a:fillRect/>
          </a:stretch>
        </p:blipFill>
        <p:spPr>
          <a:xfrm>
            <a:off x="5906992" y="1410159"/>
            <a:ext cx="5755155" cy="5447841"/>
          </a:xfrm>
          <a:prstGeom prst="rect">
            <a:avLst/>
          </a:prstGeom>
        </p:spPr>
      </p:pic>
    </p:spTree>
    <p:extLst>
      <p:ext uri="{BB962C8B-B14F-4D97-AF65-F5344CB8AC3E}">
        <p14:creationId xmlns:p14="http://schemas.microsoft.com/office/powerpoint/2010/main" val="293872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Iniciando o </a:t>
            </a:r>
            <a:r>
              <a:rPr lang="pt-BR" dirty="0" err="1">
                <a:latin typeface="Lucida Sans" panose="020B0602030504020204" pitchFamily="34" charset="0"/>
              </a:rPr>
              <a:t>NiFi</a:t>
            </a:r>
            <a:r>
              <a:rPr lang="pt-BR" dirty="0">
                <a:latin typeface="Lucida Sans" panose="020B0602030504020204" pitchFamily="34" charset="0"/>
              </a:rPr>
              <a:t> no Windows</a:t>
            </a:r>
          </a:p>
        </p:txBody>
      </p:sp>
      <p:sp>
        <p:nvSpPr>
          <p:cNvPr id="3" name="Espaço Reservado para Conteúdo 2"/>
          <p:cNvSpPr>
            <a:spLocks noGrp="1"/>
          </p:cNvSpPr>
          <p:nvPr>
            <p:ph idx="1"/>
          </p:nvPr>
        </p:nvSpPr>
        <p:spPr/>
        <p:txBody>
          <a:bodyPr>
            <a:noAutofit/>
          </a:bodyPr>
          <a:lstStyle/>
          <a:p>
            <a:r>
              <a:rPr lang="en-US" dirty="0"/>
              <a:t>Navigate to the &lt;</a:t>
            </a:r>
            <a:r>
              <a:rPr lang="en-US" dirty="0" err="1"/>
              <a:t>installdir</a:t>
            </a:r>
            <a:r>
              <a:rPr lang="en-US" dirty="0"/>
              <a:t>&gt;/bin directory</a:t>
            </a:r>
          </a:p>
          <a:p>
            <a:endParaRPr lang="en-US" dirty="0"/>
          </a:p>
          <a:p>
            <a:r>
              <a:rPr lang="en-US" dirty="0"/>
              <a:t>Double-click run-nifi.bat. This runs </a:t>
            </a:r>
            <a:r>
              <a:rPr lang="en-US" dirty="0" err="1"/>
              <a:t>NiFi</a:t>
            </a:r>
            <a:r>
              <a:rPr lang="en-US" dirty="0"/>
              <a:t> in the foreground and waits for a Ctrl-C to initiate shutdown of </a:t>
            </a:r>
            <a:r>
              <a:rPr lang="en-US" dirty="0" err="1"/>
              <a:t>NiFi</a:t>
            </a:r>
            <a:endParaRPr lang="en-US" dirty="0"/>
          </a:p>
          <a:p>
            <a:endParaRPr lang="en-US" dirty="0"/>
          </a:p>
          <a:p>
            <a:r>
              <a:rPr lang="en-US" dirty="0"/>
              <a:t>To see the current status of </a:t>
            </a:r>
            <a:r>
              <a:rPr lang="en-US" dirty="0" err="1"/>
              <a:t>NiFi</a:t>
            </a:r>
            <a:r>
              <a:rPr lang="en-US" dirty="0"/>
              <a:t>, double-click status-nifi.bat</a:t>
            </a:r>
          </a:p>
        </p:txBody>
      </p:sp>
    </p:spTree>
    <p:extLst>
      <p:ext uri="{BB962C8B-B14F-4D97-AF65-F5344CB8AC3E}">
        <p14:creationId xmlns:p14="http://schemas.microsoft.com/office/powerpoint/2010/main" val="192292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Acessando a </a:t>
            </a:r>
            <a:r>
              <a:rPr lang="pt-BR" dirty="0" err="1">
                <a:latin typeface="Lucida Sans" panose="020B0602030504020204" pitchFamily="34" charset="0"/>
              </a:rPr>
              <a:t>User</a:t>
            </a:r>
            <a:r>
              <a:rPr lang="pt-BR" dirty="0">
                <a:latin typeface="Lucida Sans" panose="020B0602030504020204" pitchFamily="34" charset="0"/>
              </a:rPr>
              <a:t> Interface - Windows</a:t>
            </a:r>
          </a:p>
        </p:txBody>
      </p:sp>
      <p:sp>
        <p:nvSpPr>
          <p:cNvPr id="3" name="Espaço Reservado para Conteúdo 2"/>
          <p:cNvSpPr>
            <a:spLocks noGrp="1"/>
          </p:cNvSpPr>
          <p:nvPr>
            <p:ph idx="1"/>
          </p:nvPr>
        </p:nvSpPr>
        <p:spPr/>
        <p:txBody>
          <a:bodyPr>
            <a:noAutofit/>
          </a:bodyPr>
          <a:lstStyle/>
          <a:p>
            <a:r>
              <a:rPr lang="en-US" dirty="0"/>
              <a:t>Now that </a:t>
            </a:r>
            <a:r>
              <a:rPr lang="en-US" dirty="0" err="1"/>
              <a:t>NiFi</a:t>
            </a:r>
            <a:r>
              <a:rPr lang="en-US" dirty="0"/>
              <a:t> has been started, we can bring up the User Interface (UI) in order to create and monitor our dataflow. </a:t>
            </a:r>
          </a:p>
          <a:p>
            <a:r>
              <a:rPr lang="en-US" dirty="0"/>
              <a:t>To get started, open a web browser and navigate to http://localhost:8080/nifi. </a:t>
            </a:r>
          </a:p>
          <a:p>
            <a:r>
              <a:rPr lang="en-US" dirty="0"/>
              <a:t>The port can be changed by editing the </a:t>
            </a:r>
            <a:r>
              <a:rPr lang="en-US" dirty="0" err="1"/>
              <a:t>nifi.properties</a:t>
            </a:r>
            <a:r>
              <a:rPr lang="en-US" dirty="0"/>
              <a:t> file in the </a:t>
            </a:r>
            <a:r>
              <a:rPr lang="en-US" dirty="0" err="1"/>
              <a:t>NiFi</a:t>
            </a:r>
            <a:r>
              <a:rPr lang="en-US" dirty="0"/>
              <a:t> </a:t>
            </a:r>
            <a:r>
              <a:rPr lang="en-US" dirty="0" err="1"/>
              <a:t>conf</a:t>
            </a:r>
            <a:r>
              <a:rPr lang="en-US" dirty="0"/>
              <a:t> directory, but the default port is 8080.</a:t>
            </a:r>
          </a:p>
        </p:txBody>
      </p:sp>
    </p:spTree>
    <p:extLst>
      <p:ext uri="{BB962C8B-B14F-4D97-AF65-F5344CB8AC3E}">
        <p14:creationId xmlns:p14="http://schemas.microsoft.com/office/powerpoint/2010/main" val="3901279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Diretórios </a:t>
            </a:r>
            <a:r>
              <a:rPr lang="pt-BR" dirty="0" err="1">
                <a:latin typeface="Lucida Sans" panose="020B0602030504020204" pitchFamily="34" charset="0"/>
              </a:rPr>
              <a:t>NiFi</a:t>
            </a:r>
            <a:endParaRPr lang="pt-BR" dirty="0">
              <a:latin typeface="Lucida Sans" panose="020B0602030504020204" pitchFamily="34" charset="0"/>
            </a:endParaRPr>
          </a:p>
        </p:txBody>
      </p:sp>
      <p:sp>
        <p:nvSpPr>
          <p:cNvPr id="3" name="Espaço Reservado para Conteúdo 2"/>
          <p:cNvSpPr>
            <a:spLocks noGrp="1"/>
          </p:cNvSpPr>
          <p:nvPr>
            <p:ph idx="1"/>
          </p:nvPr>
        </p:nvSpPr>
        <p:spPr/>
        <p:txBody>
          <a:bodyPr>
            <a:noAutofit/>
          </a:bodyPr>
          <a:lstStyle/>
          <a:p>
            <a:r>
              <a:rPr lang="en-US" dirty="0"/>
              <a:t>When </a:t>
            </a:r>
            <a:r>
              <a:rPr lang="en-US" dirty="0" err="1"/>
              <a:t>NiFi</a:t>
            </a:r>
            <a:r>
              <a:rPr lang="en-US" dirty="0"/>
              <a:t> first starts up, the following files and directories are created:</a:t>
            </a:r>
          </a:p>
          <a:p>
            <a:endParaRPr lang="en-US" sz="400" dirty="0"/>
          </a:p>
          <a:p>
            <a:pPr lvl="1"/>
            <a:r>
              <a:rPr lang="en-US" dirty="0" err="1"/>
              <a:t>content_repository</a:t>
            </a:r>
            <a:endParaRPr lang="en-US" dirty="0"/>
          </a:p>
          <a:p>
            <a:pPr lvl="1"/>
            <a:r>
              <a:rPr lang="en-US" dirty="0" err="1"/>
              <a:t>database_repository</a:t>
            </a:r>
            <a:endParaRPr lang="en-US" dirty="0"/>
          </a:p>
          <a:p>
            <a:pPr lvl="1"/>
            <a:r>
              <a:rPr lang="en-US" dirty="0" err="1"/>
              <a:t>flowfile_repository</a:t>
            </a:r>
            <a:endParaRPr lang="en-US" dirty="0"/>
          </a:p>
          <a:p>
            <a:pPr lvl="1"/>
            <a:r>
              <a:rPr lang="en-US" dirty="0" err="1"/>
              <a:t>provenance_repository</a:t>
            </a:r>
            <a:endParaRPr lang="en-US" dirty="0"/>
          </a:p>
          <a:p>
            <a:pPr lvl="1"/>
            <a:r>
              <a:rPr lang="en-US" dirty="0"/>
              <a:t>work directory</a:t>
            </a:r>
          </a:p>
          <a:p>
            <a:pPr lvl="1"/>
            <a:r>
              <a:rPr lang="en-US" dirty="0"/>
              <a:t>logs directory</a:t>
            </a:r>
          </a:p>
          <a:p>
            <a:endParaRPr lang="en-US" sz="400" dirty="0"/>
          </a:p>
          <a:p>
            <a:r>
              <a:rPr lang="en-US" dirty="0"/>
              <a:t>Within the </a:t>
            </a:r>
            <a:r>
              <a:rPr lang="en-US" dirty="0" err="1"/>
              <a:t>conf</a:t>
            </a:r>
            <a:r>
              <a:rPr lang="en-US" dirty="0"/>
              <a:t> directory, the </a:t>
            </a:r>
            <a:r>
              <a:rPr lang="en-US" i="1" dirty="0"/>
              <a:t>flow.xml.gz</a:t>
            </a:r>
            <a:r>
              <a:rPr lang="en-US" dirty="0"/>
              <a:t> file and the templates directory are created</a:t>
            </a:r>
          </a:p>
        </p:txBody>
      </p:sp>
    </p:spTree>
    <p:extLst>
      <p:ext uri="{BB962C8B-B14F-4D97-AF65-F5344CB8AC3E}">
        <p14:creationId xmlns:p14="http://schemas.microsoft.com/office/powerpoint/2010/main" val="57096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NiFi</a:t>
            </a:r>
            <a:endParaRPr lang="pt-BR" dirty="0">
              <a:latin typeface="Lucida Sans" panose="020B0602030504020204" pitchFamily="34" charset="0"/>
            </a:endParaRPr>
          </a:p>
        </p:txBody>
      </p:sp>
      <p:pic>
        <p:nvPicPr>
          <p:cNvPr id="21506" name="Picture 2" descr="New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8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User</a:t>
            </a:r>
            <a:r>
              <a:rPr lang="pt-BR" dirty="0">
                <a:latin typeface="Lucida Sans" panose="020B0602030504020204" pitchFamily="34" charset="0"/>
              </a:rPr>
              <a:t> Interface</a:t>
            </a:r>
          </a:p>
        </p:txBody>
      </p:sp>
      <p:sp>
        <p:nvSpPr>
          <p:cNvPr id="3" name="Espaço Reservado para Conteúdo 2"/>
          <p:cNvSpPr>
            <a:spLocks noGrp="1"/>
          </p:cNvSpPr>
          <p:nvPr>
            <p:ph idx="1"/>
          </p:nvPr>
        </p:nvSpPr>
        <p:spPr/>
        <p:txBody>
          <a:bodyPr>
            <a:noAutofit/>
          </a:bodyPr>
          <a:lstStyle/>
          <a:p>
            <a:pPr algn="just"/>
            <a:r>
              <a:rPr lang="pt-BR" dirty="0"/>
              <a:t>A IU </a:t>
            </a:r>
            <a:r>
              <a:rPr lang="pt-BR" dirty="0" err="1"/>
              <a:t>NiFi</a:t>
            </a:r>
            <a:r>
              <a:rPr lang="pt-BR" dirty="0"/>
              <a:t> fornece mecanismos para criar fluxos de dados automatizados, bem como para visualizar, editar, monitorar e administrar esses fluxos de dados. A IU pode ser dividida em vários segmentos, cada um responsável por diferentes funcionalidades da aplicação. Esta seção fornece </a:t>
            </a:r>
            <a:r>
              <a:rPr lang="pt-BR" dirty="0" err="1"/>
              <a:t>screenshots</a:t>
            </a:r>
            <a:r>
              <a:rPr lang="pt-BR" dirty="0"/>
              <a:t> da aplicação e destaca os diferentes segmentos da interface de usuário. Cada segmento é discutido em mais detalhes mais adiante no documento</a:t>
            </a:r>
            <a:r>
              <a:rPr lang="en-US" dirty="0"/>
              <a:t>.</a:t>
            </a:r>
          </a:p>
          <a:p>
            <a:pPr algn="just"/>
            <a:r>
              <a:rPr lang="pt-BR" dirty="0"/>
              <a:t>Quando a aplicação é iniciada, o usuário é capaz de navegar até a IU indo para o endereço padrão de http://&lt;hostname&gt;:8080/nifi em um navegador da web. Não há permissões configuradas por padrão, portanto qualquer pessoa é capaz de visualizar e modificar o fluxo de dados</a:t>
            </a:r>
            <a:r>
              <a:rPr lang="en-US" dirty="0"/>
              <a:t>. </a:t>
            </a:r>
            <a:endParaRPr lang="pt-BR" dirty="0"/>
          </a:p>
        </p:txBody>
      </p:sp>
    </p:spTree>
    <p:extLst>
      <p:ext uri="{BB962C8B-B14F-4D97-AF65-F5344CB8AC3E}">
        <p14:creationId xmlns:p14="http://schemas.microsoft.com/office/powerpoint/2010/main" val="3980822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User</a:t>
            </a:r>
            <a:r>
              <a:rPr lang="pt-BR" dirty="0">
                <a:latin typeface="Lucida Sans" panose="020B0602030504020204" pitchFamily="34" charset="0"/>
              </a:rPr>
              <a:t> Interface</a:t>
            </a:r>
          </a:p>
        </p:txBody>
      </p:sp>
      <p:sp>
        <p:nvSpPr>
          <p:cNvPr id="4" name="Espaço Reservado para Conteúdo 3"/>
          <p:cNvSpPr>
            <a:spLocks noGrp="1"/>
          </p:cNvSpPr>
          <p:nvPr>
            <p:ph idx="1"/>
          </p:nvPr>
        </p:nvSpPr>
        <p:spPr/>
        <p:txBody>
          <a:bodyPr/>
          <a:lstStyle/>
          <a:p>
            <a:endParaRPr lang="pt-BR"/>
          </a:p>
        </p:txBody>
      </p:sp>
      <p:pic>
        <p:nvPicPr>
          <p:cNvPr id="2050" name="Picture 2" descr="NiFi Components Tool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7030"/>
            <a:ext cx="12192000" cy="533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86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User</a:t>
            </a:r>
            <a:r>
              <a:rPr lang="pt-BR" dirty="0">
                <a:latin typeface="Lucida Sans" panose="020B0602030504020204" pitchFamily="34" charset="0"/>
              </a:rPr>
              <a:t> Interface</a:t>
            </a:r>
          </a:p>
        </p:txBody>
      </p:sp>
      <p:sp>
        <p:nvSpPr>
          <p:cNvPr id="4" name="Espaço Reservado para Conteúdo 3"/>
          <p:cNvSpPr>
            <a:spLocks noGrp="1"/>
          </p:cNvSpPr>
          <p:nvPr>
            <p:ph idx="1"/>
          </p:nvPr>
        </p:nvSpPr>
        <p:spPr/>
        <p:txBody>
          <a:bodyPr/>
          <a:lstStyle/>
          <a:p>
            <a:endParaRPr lang="pt-BR"/>
          </a:p>
        </p:txBody>
      </p:sp>
      <p:pic>
        <p:nvPicPr>
          <p:cNvPr id="2050" name="Picture 2" descr="NiFi Components Tool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7030"/>
            <a:ext cx="12192000" cy="53309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iFi Global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5074" y="2013333"/>
            <a:ext cx="206692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13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Lucida Sans" panose="020B0602030504020204" pitchFamily="34" charset="0"/>
              </a:rPr>
              <a:t>User</a:t>
            </a:r>
            <a:r>
              <a:rPr lang="pt-BR" dirty="0">
                <a:latin typeface="Lucida Sans" panose="020B0602030504020204" pitchFamily="34" charset="0"/>
              </a:rPr>
              <a:t> Interface</a:t>
            </a:r>
          </a:p>
        </p:txBody>
      </p:sp>
      <p:sp>
        <p:nvSpPr>
          <p:cNvPr id="4" name="Espaço Reservado para Conteúdo 3"/>
          <p:cNvSpPr>
            <a:spLocks noGrp="1"/>
          </p:cNvSpPr>
          <p:nvPr>
            <p:ph idx="1"/>
          </p:nvPr>
        </p:nvSpPr>
        <p:spPr/>
        <p:txBody>
          <a:bodyPr/>
          <a:lstStyle/>
          <a:p>
            <a:endParaRPr lang="pt-BR"/>
          </a:p>
        </p:txBody>
      </p:sp>
      <p:pic>
        <p:nvPicPr>
          <p:cNvPr id="4098" name="Picture 2" descr="NiFi 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671"/>
            <a:ext cx="12192000" cy="537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03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4" name="Espaço Reservado para Conteúdo 3"/>
          <p:cNvSpPr>
            <a:spLocks noGrp="1"/>
          </p:cNvSpPr>
          <p:nvPr>
            <p:ph idx="1"/>
          </p:nvPr>
        </p:nvSpPr>
        <p:spPr>
          <a:xfrm>
            <a:off x="838200" y="1825625"/>
            <a:ext cx="10849319" cy="3200401"/>
          </a:xfrm>
        </p:spPr>
        <p:txBody>
          <a:bodyPr>
            <a:noAutofit/>
          </a:bodyPr>
          <a:lstStyle/>
          <a:p>
            <a:r>
              <a:rPr lang="en-US" dirty="0"/>
              <a:t>Simply drag components from the toolbar to the canvas, configure the components to meet specific needs, and connect the components together.</a:t>
            </a:r>
          </a:p>
          <a:p>
            <a:endParaRPr lang="en-US" dirty="0"/>
          </a:p>
          <a:p>
            <a:r>
              <a:rPr lang="en-US" dirty="0"/>
              <a:t>Adding Components to the Canvas</a:t>
            </a:r>
          </a:p>
          <a:p>
            <a:r>
              <a:rPr lang="en-US" dirty="0"/>
              <a:t>The User Interface section above outlined the different segments of the UI and pointed out a Components Toolbar. This section looks at each of the Components in that toolbar:</a:t>
            </a:r>
          </a:p>
          <a:p>
            <a:endParaRPr lang="en-US" dirty="0"/>
          </a:p>
        </p:txBody>
      </p:sp>
      <p:pic>
        <p:nvPicPr>
          <p:cNvPr id="1028" name="Picture 4" descr="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308" y="5547126"/>
            <a:ext cx="8319394" cy="9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Lucida Sans" panose="020B0602030504020204" pitchFamily="34" charset="0"/>
              </a:rPr>
              <a:t>Introdução</a:t>
            </a:r>
          </a:p>
        </p:txBody>
      </p:sp>
      <p:sp>
        <p:nvSpPr>
          <p:cNvPr id="3" name="Espaço Reservado para Conteúdo 2"/>
          <p:cNvSpPr>
            <a:spLocks noGrp="1"/>
          </p:cNvSpPr>
          <p:nvPr>
            <p:ph idx="1"/>
          </p:nvPr>
        </p:nvSpPr>
        <p:spPr/>
        <p:txBody>
          <a:bodyPr>
            <a:normAutofit/>
          </a:bodyPr>
          <a:lstStyle/>
          <a:p>
            <a:pPr marL="0" indent="0" algn="just">
              <a:buNone/>
            </a:pPr>
            <a:r>
              <a:rPr lang="pt-BR" sz="3200" dirty="0"/>
              <a:t>É altamente configurável em várias dimensões de qualidade de serviço, tais como tolerância a falhas versus garantia de entrega, baixa latência versus alto rendimento e fila de espera baseada em prioridades. </a:t>
            </a:r>
          </a:p>
          <a:p>
            <a:pPr marL="0" indent="0" algn="just">
              <a:buNone/>
            </a:pPr>
            <a:r>
              <a:rPr lang="pt-BR" sz="3200" dirty="0"/>
              <a:t>O </a:t>
            </a:r>
            <a:r>
              <a:rPr lang="pt-BR" sz="3200" dirty="0" err="1"/>
              <a:t>NiFi</a:t>
            </a:r>
            <a:r>
              <a:rPr lang="pt-BR" sz="3200" dirty="0"/>
              <a:t> fornece dados com granularidade baixa para todos os dados recebidos, bifurcados, clonados, modificados, enviados e finalmente descartados ao atingir seu estado final configurado.</a:t>
            </a:r>
          </a:p>
        </p:txBody>
      </p:sp>
    </p:spTree>
    <p:extLst>
      <p:ext uri="{BB962C8B-B14F-4D97-AF65-F5344CB8AC3E}">
        <p14:creationId xmlns:p14="http://schemas.microsoft.com/office/powerpoint/2010/main" val="412432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4" name="Espaço Reservado para Conteúdo 3"/>
          <p:cNvSpPr>
            <a:spLocks noGrp="1"/>
          </p:cNvSpPr>
          <p:nvPr>
            <p:ph idx="1"/>
          </p:nvPr>
        </p:nvSpPr>
        <p:spPr>
          <a:xfrm>
            <a:off x="838200" y="1825625"/>
            <a:ext cx="10849319" cy="3200401"/>
          </a:xfrm>
        </p:spPr>
        <p:txBody>
          <a:bodyPr>
            <a:noAutofit/>
          </a:bodyPr>
          <a:lstStyle/>
          <a:p>
            <a:r>
              <a:rPr lang="en-US" b="1" dirty="0"/>
              <a:t>Processor</a:t>
            </a:r>
            <a:r>
              <a:rPr lang="en-US" dirty="0"/>
              <a:t>: The Processor is the most commonly used component, as it is responsible for data ingress, egress, routing, and manipulating. There are many different types of Processors. In fact, this is a very common Extension Point in </a:t>
            </a:r>
            <a:r>
              <a:rPr lang="en-US" dirty="0" err="1"/>
              <a:t>NiFi</a:t>
            </a:r>
            <a:r>
              <a:rPr lang="en-US" dirty="0"/>
              <a:t>, meaning that many vendors may implement their own Processors to perform whatever functions are necessary for their use case. When a Processor is dragged onto the canvas, the user is presented with a dialog to choose which type of Processor to use:</a:t>
            </a:r>
          </a:p>
        </p:txBody>
      </p:sp>
      <p:pic>
        <p:nvPicPr>
          <p:cNvPr id="3074" name="Picture 2" descr="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8" y="5160963"/>
            <a:ext cx="942379" cy="94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62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pic>
        <p:nvPicPr>
          <p:cNvPr id="2050" name="Picture 2" descr="Add Processor Di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525" y="1647044"/>
            <a:ext cx="6718950" cy="521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80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825625"/>
            <a:ext cx="10849319" cy="3200401"/>
          </a:xfrm>
        </p:spPr>
        <p:txBody>
          <a:bodyPr>
            <a:noAutofit/>
          </a:bodyPr>
          <a:lstStyle/>
          <a:p>
            <a:r>
              <a:rPr lang="en-US" dirty="0"/>
              <a:t>Once you have dragged a Processor onto the canvas, you can interact with it by right-clicking on the Processor and selecting an option from the context menu. The options available to you from the context menu vary, depending on the privileges assigned to you.</a:t>
            </a:r>
          </a:p>
        </p:txBody>
      </p:sp>
      <p:pic>
        <p:nvPicPr>
          <p:cNvPr id="4098" name="Picture 2" descr="Processor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533" y="3505267"/>
            <a:ext cx="5605349" cy="335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88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pPr marL="0" indent="0">
              <a:buNone/>
            </a:pPr>
            <a:r>
              <a:rPr lang="en-US" dirty="0"/>
              <a:t>While the options available from the context menu vary, the following options are typically available when you have full privileges to work with a Processor:</a:t>
            </a:r>
          </a:p>
          <a:p>
            <a:endParaRPr lang="en-US" dirty="0"/>
          </a:p>
          <a:p>
            <a:r>
              <a:rPr lang="en-US" b="1" dirty="0"/>
              <a:t>Configure</a:t>
            </a:r>
            <a:r>
              <a:rPr lang="en-US" dirty="0"/>
              <a:t>: This option allows the user to establish or change the configuration of the Processor.</a:t>
            </a:r>
          </a:p>
          <a:p>
            <a:r>
              <a:rPr lang="en-US" b="1" dirty="0"/>
              <a:t>Start</a:t>
            </a:r>
            <a:r>
              <a:rPr lang="en-US" dirty="0"/>
              <a:t> or </a:t>
            </a:r>
            <a:r>
              <a:rPr lang="en-US" b="1" dirty="0"/>
              <a:t>Stop</a:t>
            </a:r>
            <a:r>
              <a:rPr lang="en-US" dirty="0"/>
              <a:t>: This option allows the user to start or stop a Processor; the option will be either Start or Stop, depending on the current state of the Processor.</a:t>
            </a:r>
          </a:p>
          <a:p>
            <a:r>
              <a:rPr lang="en-US" b="1" dirty="0"/>
              <a:t>Enable</a:t>
            </a:r>
            <a:r>
              <a:rPr lang="en-US" dirty="0"/>
              <a:t> or </a:t>
            </a:r>
            <a:r>
              <a:rPr lang="en-US" b="1" dirty="0"/>
              <a:t>Disable</a:t>
            </a:r>
            <a:r>
              <a:rPr lang="en-US" dirty="0"/>
              <a:t>: This option allows the user to enable or enable a Processor; the option will be either Enable or Disable, depending on the current state of the Processor.</a:t>
            </a:r>
          </a:p>
          <a:p>
            <a:endParaRPr lang="en-US" dirty="0"/>
          </a:p>
        </p:txBody>
      </p:sp>
    </p:spTree>
    <p:extLst>
      <p:ext uri="{BB962C8B-B14F-4D97-AF65-F5344CB8AC3E}">
        <p14:creationId xmlns:p14="http://schemas.microsoft.com/office/powerpoint/2010/main" val="329024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Status History</a:t>
            </a:r>
            <a:r>
              <a:rPr lang="en-US" dirty="0"/>
              <a:t>: This option opens a graphical representation of the Processor’s statistical information over time.</a:t>
            </a:r>
          </a:p>
          <a:p>
            <a:r>
              <a:rPr lang="en-US" b="1" dirty="0"/>
              <a:t>Data provenance</a:t>
            </a:r>
            <a:r>
              <a:rPr lang="en-US" dirty="0"/>
              <a:t>: This option displays the </a:t>
            </a:r>
            <a:r>
              <a:rPr lang="en-US" dirty="0" err="1"/>
              <a:t>NiFi</a:t>
            </a:r>
            <a:r>
              <a:rPr lang="en-US" dirty="0"/>
              <a:t> Data Provenance table, with information about data provenance events for the </a:t>
            </a:r>
            <a:r>
              <a:rPr lang="en-US" dirty="0" err="1"/>
              <a:t>FlowFiles</a:t>
            </a:r>
            <a:r>
              <a:rPr lang="en-US" dirty="0"/>
              <a:t> routed through that Processor.</a:t>
            </a:r>
          </a:p>
          <a:p>
            <a:r>
              <a:rPr lang="en-US" b="1" dirty="0"/>
              <a:t>Upstream connections</a:t>
            </a:r>
            <a:r>
              <a:rPr lang="en-US" dirty="0"/>
              <a:t>: This option allows the user to see and "jump to" upstream connections that are coming into the Processor. </a:t>
            </a:r>
          </a:p>
          <a:p>
            <a:r>
              <a:rPr lang="en-US" b="1" dirty="0"/>
              <a:t>Downstream connections</a:t>
            </a:r>
            <a:r>
              <a:rPr lang="en-US" dirty="0"/>
              <a:t>: This option allows the user to see and "jump to" downstream connections that are going out of the Processor. This is particularly useful when processors connect into and out of other Process Groups.</a:t>
            </a:r>
          </a:p>
        </p:txBody>
      </p:sp>
    </p:spTree>
    <p:extLst>
      <p:ext uri="{BB962C8B-B14F-4D97-AF65-F5344CB8AC3E}">
        <p14:creationId xmlns:p14="http://schemas.microsoft.com/office/powerpoint/2010/main" val="915882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Usage</a:t>
            </a:r>
            <a:r>
              <a:rPr lang="en-US" dirty="0"/>
              <a:t>: This option takes the user to the Processor’s usage documentation.</a:t>
            </a:r>
          </a:p>
          <a:p>
            <a:r>
              <a:rPr lang="en-US" b="1" dirty="0"/>
              <a:t>Change color</a:t>
            </a:r>
            <a:r>
              <a:rPr lang="en-US" dirty="0"/>
              <a:t>: This option allows the user to change the color of the Processor, which can make the visual management of large flows easier.</a:t>
            </a:r>
          </a:p>
          <a:p>
            <a:r>
              <a:rPr lang="en-US" b="1" dirty="0"/>
              <a:t>Center in view</a:t>
            </a:r>
            <a:r>
              <a:rPr lang="en-US" dirty="0"/>
              <a:t>: This option centers the view of the canvas on the given Processor.</a:t>
            </a:r>
          </a:p>
        </p:txBody>
      </p:sp>
    </p:spTree>
    <p:extLst>
      <p:ext uri="{BB962C8B-B14F-4D97-AF65-F5344CB8AC3E}">
        <p14:creationId xmlns:p14="http://schemas.microsoft.com/office/powerpoint/2010/main" val="4226368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Copy</a:t>
            </a:r>
            <a:r>
              <a:rPr lang="en-US" dirty="0"/>
              <a:t>: This option places a copy of the selected Processor on the clipboard, so that it may be pasted elsewhere on the canvas by right-clicking on the canvas and selecting Paste. The Copy/Paste actions also may be done using the keystrokes Ctrl-C (Command-C) and Ctrl-V (Command-V).</a:t>
            </a:r>
          </a:p>
          <a:p>
            <a:r>
              <a:rPr lang="en-US" b="1" dirty="0"/>
              <a:t>Delete</a:t>
            </a:r>
            <a:r>
              <a:rPr lang="en-US" dirty="0"/>
              <a:t>: This option allows the DFM to delete a Processor from the canvas.</a:t>
            </a:r>
          </a:p>
        </p:txBody>
      </p:sp>
    </p:spTree>
    <p:extLst>
      <p:ext uri="{BB962C8B-B14F-4D97-AF65-F5344CB8AC3E}">
        <p14:creationId xmlns:p14="http://schemas.microsoft.com/office/powerpoint/2010/main" val="644444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Input Port</a:t>
            </a:r>
            <a:r>
              <a:rPr lang="en-US" dirty="0"/>
              <a:t>: Input Ports provide a mechanism for transferring data into a Process Group. When an Input Port is dragged onto the canvas, the DFM is prompted to name the Port. All Ports within a Process Group must have unique names.</a:t>
            </a:r>
          </a:p>
          <a:p>
            <a:r>
              <a:rPr lang="en-US" b="1" dirty="0"/>
              <a:t>Output Port</a:t>
            </a:r>
            <a:r>
              <a:rPr lang="en-US" dirty="0"/>
              <a:t>: Output Ports provide a mechanism for transferring data from a Process Group to destinations outside of the Process Group. When an Output Port is dragged onto the canvas, the DFM is prompted to name the Port. All Ports within a Process Group must have unique names.</a:t>
            </a:r>
          </a:p>
        </p:txBody>
      </p:sp>
      <p:pic>
        <p:nvPicPr>
          <p:cNvPr id="7170" name="Picture 2" descr="Input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90688"/>
            <a:ext cx="4667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utput 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 y="3340004"/>
            <a:ext cx="466725"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46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Process Group</a:t>
            </a:r>
            <a:r>
              <a:rPr lang="en-US" dirty="0"/>
              <a:t>: Process Groups can be used to logically group a set of components so that the dataflow is easier to understand and maintain. When a Process Group is dragged onto the canvas, the DFM is prompted to name the Process Group. All Process Groups within the same parent group must have unique names. The Process Group will then be nested within that parent group.</a:t>
            </a:r>
          </a:p>
        </p:txBody>
      </p:sp>
      <p:pic>
        <p:nvPicPr>
          <p:cNvPr id="6146" name="Picture 2" descr="Proces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042" y="4635441"/>
            <a:ext cx="824926" cy="82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39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Once you have dragged a Process Group onto the canvas, you can interact with it by right-clicking on the Process Group and selecting an option from context </a:t>
            </a:r>
            <a:r>
              <a:rPr lang="en-US" dirty="0" err="1"/>
              <a:t>menu.The</a:t>
            </a:r>
            <a:r>
              <a:rPr lang="en-US" dirty="0"/>
              <a:t> options available to you from the context menu vary, depending on the privileges assigned to you.</a:t>
            </a:r>
          </a:p>
        </p:txBody>
      </p:sp>
      <p:pic>
        <p:nvPicPr>
          <p:cNvPr id="5122" name="Picture 2" descr="Process Group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551" y="3432593"/>
            <a:ext cx="5368367" cy="328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2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marL="0" indent="0" algn="just">
              <a:buNone/>
            </a:pPr>
            <a:r>
              <a:rPr lang="pt-BR" sz="3200" dirty="0"/>
              <a:t>Para falar sobre o </a:t>
            </a:r>
            <a:r>
              <a:rPr lang="pt-BR" sz="3200" dirty="0" err="1"/>
              <a:t>NiFi</a:t>
            </a:r>
            <a:r>
              <a:rPr lang="pt-BR" sz="3200" dirty="0"/>
              <a:t>, há alguns termos-chave que os usuários devem conhecer. Explicaremos esses termos específicos do </a:t>
            </a:r>
            <a:r>
              <a:rPr lang="pt-BR" sz="3200" dirty="0" err="1"/>
              <a:t>NiFi</a:t>
            </a:r>
            <a:r>
              <a:rPr lang="pt-BR" sz="3200" dirty="0"/>
              <a:t> aqui, em um alto nível.</a:t>
            </a:r>
          </a:p>
          <a:p>
            <a:pPr marL="0" indent="0" algn="just">
              <a:buNone/>
            </a:pPr>
            <a:endParaRPr lang="pt-BR" sz="3200" dirty="0"/>
          </a:p>
          <a:p>
            <a:pPr algn="just"/>
            <a:r>
              <a:rPr lang="pt-BR" sz="3200" b="1" dirty="0" err="1"/>
              <a:t>DataFlow</a:t>
            </a:r>
            <a:r>
              <a:rPr lang="pt-BR" sz="3200" b="1" dirty="0"/>
              <a:t> Manager: </a:t>
            </a:r>
            <a:r>
              <a:rPr lang="pt-BR" sz="3200" dirty="0"/>
              <a:t>Um </a:t>
            </a:r>
            <a:r>
              <a:rPr lang="pt-BR" sz="3200" dirty="0" err="1"/>
              <a:t>DataFlow</a:t>
            </a:r>
            <a:r>
              <a:rPr lang="pt-BR" sz="3200" dirty="0"/>
              <a:t> Manager (DFM) é um usuário </a:t>
            </a:r>
            <a:r>
              <a:rPr lang="pt-BR" sz="3200" dirty="0" err="1"/>
              <a:t>NiFi</a:t>
            </a:r>
            <a:r>
              <a:rPr lang="pt-BR" sz="3200" dirty="0"/>
              <a:t> que tem permissões para adicionar, remover e modificar componentes de um fluxo de dados </a:t>
            </a:r>
            <a:r>
              <a:rPr lang="pt-BR" sz="3200" dirty="0" err="1"/>
              <a:t>NiFi</a:t>
            </a:r>
            <a:r>
              <a:rPr lang="pt-BR" sz="3200" dirty="0"/>
              <a:t>.</a:t>
            </a:r>
            <a:endParaRPr lang="en-US" sz="3200" dirty="0"/>
          </a:p>
          <a:p>
            <a:pPr algn="just"/>
            <a:endParaRPr lang="pt-BR" sz="3200" dirty="0"/>
          </a:p>
        </p:txBody>
      </p:sp>
    </p:spTree>
    <p:extLst>
      <p:ext uri="{BB962C8B-B14F-4D97-AF65-F5344CB8AC3E}">
        <p14:creationId xmlns:p14="http://schemas.microsoft.com/office/powerpoint/2010/main" val="1892825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b="1" dirty="0"/>
              <a:t>Remote Process Group</a:t>
            </a:r>
            <a:r>
              <a:rPr lang="en-US" dirty="0"/>
              <a:t>: Remote Process Groups appear and behave similar to Process Groups. However, the Remote Process Group (RPG) references a remote instance of </a:t>
            </a:r>
            <a:r>
              <a:rPr lang="en-US" dirty="0" err="1"/>
              <a:t>NiFi</a:t>
            </a:r>
            <a:r>
              <a:rPr lang="en-US" dirty="0"/>
              <a:t>. When an RPG is dragged onto the canvas, rather than being prompted for a name, the DFM is prompted for the URL of the remote </a:t>
            </a:r>
            <a:r>
              <a:rPr lang="en-US" dirty="0" err="1"/>
              <a:t>NiFi</a:t>
            </a:r>
            <a:r>
              <a:rPr lang="en-US" dirty="0"/>
              <a:t> instance. If the remote </a:t>
            </a:r>
            <a:r>
              <a:rPr lang="en-US" dirty="0" err="1"/>
              <a:t>NiFi</a:t>
            </a:r>
            <a:r>
              <a:rPr lang="en-US" dirty="0"/>
              <a:t> is a clustered instance, the URL that should be used is the URL of any </a:t>
            </a:r>
            <a:r>
              <a:rPr lang="en-US" dirty="0" err="1"/>
              <a:t>NiFi</a:t>
            </a:r>
            <a:r>
              <a:rPr lang="en-US" dirty="0"/>
              <a:t> instance in that cluster. When data is transferred to a clustered instance of </a:t>
            </a:r>
            <a:r>
              <a:rPr lang="en-US" dirty="0" err="1"/>
              <a:t>NiFi</a:t>
            </a:r>
            <a:r>
              <a:rPr lang="en-US" dirty="0"/>
              <a:t> via an RPG, the RPG will first connect to the remote instance whose URL is configured to determine which nodes are in the cluster and how busy each node is. </a:t>
            </a:r>
          </a:p>
        </p:txBody>
      </p:sp>
      <p:pic>
        <p:nvPicPr>
          <p:cNvPr id="12290" name="Picture 2" descr="Remote Proces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290" y="5501949"/>
            <a:ext cx="975796" cy="97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59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Once you have dragged a Remote Process Group onto the canvas, you can may interact with it by right-clicking on the Remote Process Group and selecting an option from context menu. The options available to you from the context menu vary, depending on the privileges assigned to you.</a:t>
            </a:r>
          </a:p>
        </p:txBody>
      </p:sp>
      <p:pic>
        <p:nvPicPr>
          <p:cNvPr id="13314" name="Picture 2" descr="Remote Process Group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940" y="3403789"/>
            <a:ext cx="4529774" cy="345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9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a:t>
            </a:r>
            <a:r>
              <a:rPr lang="pt-BR" dirty="0" err="1">
                <a:latin typeface="Lucida Sans" panose="020B0602030504020204" pitchFamily="34" charset="0"/>
              </a:rPr>
              <a:t>Funnel</a:t>
            </a:r>
            <a:endParaRPr lang="pt-BR" dirty="0">
              <a:latin typeface="Lucida Sans" panose="020B0602030504020204" pitchFamily="34" charset="0"/>
            </a:endParaRP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Funnels are used to combine the data from many Connections into a single Connection. This has two advantages. First, if many Connections are created with the same destination, the canvas can become cluttered if those Connections have to span a large space. By funneling these Connections into a single Connection, that single Connection can then be drawn to span that large space instead. Secondly, Connections can be configured with </a:t>
            </a:r>
            <a:r>
              <a:rPr lang="en-US" dirty="0" err="1"/>
              <a:t>FlowFile</a:t>
            </a:r>
            <a:r>
              <a:rPr lang="en-US" dirty="0"/>
              <a:t> </a:t>
            </a:r>
            <a:r>
              <a:rPr lang="en-US" dirty="0" err="1"/>
              <a:t>Prioritizers</a:t>
            </a:r>
            <a:r>
              <a:rPr lang="en-US" dirty="0"/>
              <a:t>. Data from several Connections can be funneled into a single Connection, providing the ability to Prioritize all of the data on that one Connection, rather than prioritizing the data on each Connection independently.</a:t>
            </a:r>
          </a:p>
        </p:txBody>
      </p:sp>
      <p:pic>
        <p:nvPicPr>
          <p:cNvPr id="3" name="Imagem 2"/>
          <p:cNvPicPr>
            <a:picLocks noChangeAspect="1"/>
          </p:cNvPicPr>
          <p:nvPr/>
        </p:nvPicPr>
        <p:blipFill>
          <a:blip r:embed="rId3"/>
          <a:stretch>
            <a:fillRect/>
          </a:stretch>
        </p:blipFill>
        <p:spPr>
          <a:xfrm>
            <a:off x="5793552" y="5748566"/>
            <a:ext cx="949689" cy="949689"/>
          </a:xfrm>
          <a:prstGeom prst="rect">
            <a:avLst/>
          </a:prstGeom>
        </p:spPr>
      </p:pic>
    </p:spTree>
    <p:extLst>
      <p:ext uri="{BB962C8B-B14F-4D97-AF65-F5344CB8AC3E}">
        <p14:creationId xmlns:p14="http://schemas.microsoft.com/office/powerpoint/2010/main" val="3755718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 </a:t>
            </a:r>
            <a:r>
              <a:rPr lang="pt-BR" dirty="0" err="1">
                <a:latin typeface="Lucida Sans" panose="020B0602030504020204" pitchFamily="34" charset="0"/>
              </a:rPr>
              <a:t>Template</a:t>
            </a:r>
            <a:endParaRPr lang="pt-BR" dirty="0">
              <a:latin typeface="Lucida Sans" panose="020B0602030504020204" pitchFamily="34" charset="0"/>
            </a:endParaRP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Templates can be created by DFMs from sections of the flow, or they can be imported from other </a:t>
            </a:r>
            <a:r>
              <a:rPr lang="en-US" dirty="0" err="1"/>
              <a:t>dataflows</a:t>
            </a:r>
            <a:r>
              <a:rPr lang="en-US" dirty="0"/>
              <a:t>. These Templates provide larger building blocks for creating a complex flow quickly. When the Template is dragged onto the canvas, the DFM is provided a dialog to choose which Template to add to the canvas:</a:t>
            </a:r>
          </a:p>
        </p:txBody>
      </p:sp>
      <p:pic>
        <p:nvPicPr>
          <p:cNvPr id="15362" name="Picture 2" descr="Instantiate Template Di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815" y="3785782"/>
            <a:ext cx="3727965" cy="291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4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Adicionando uma </a:t>
            </a:r>
            <a:r>
              <a:rPr lang="pt-BR" dirty="0" err="1">
                <a:latin typeface="Lucida Sans" panose="020B0602030504020204" pitchFamily="34" charset="0"/>
              </a:rPr>
              <a:t>Label</a:t>
            </a:r>
            <a:endParaRPr lang="pt-BR" dirty="0">
              <a:latin typeface="Lucida Sans" panose="020B0602030504020204" pitchFamily="34" charset="0"/>
            </a:endParaRP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Labels are used to provide documentation to parts of a dataflow. When a Label is dropped onto the canvas, it is created with a default size. The Label can then be resized by dragging the handle in the bottom-right corner. The Label has no text when initially created. The text of the Label can be added by right-clicking on the Label and choosing Configure.</a:t>
            </a:r>
          </a:p>
        </p:txBody>
      </p:sp>
      <p:pic>
        <p:nvPicPr>
          <p:cNvPr id="16387" name="Picture 3" descr="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908" y="4602390"/>
            <a:ext cx="990179" cy="99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46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To configure a processor, right-click on the Processor and select the Configure option from the context menu. The configuration dialog is opened with four different tabs, each of which is discussed below. Once you have finished configuring the Processor, you can apply the changes by clicking the Apply button or cancel all changes by clicking the Cancel button.</a:t>
            </a:r>
          </a:p>
        </p:txBody>
      </p:sp>
    </p:spTree>
    <p:extLst>
      <p:ext uri="{BB962C8B-B14F-4D97-AF65-F5344CB8AC3E}">
        <p14:creationId xmlns:p14="http://schemas.microsoft.com/office/powerpoint/2010/main" val="2743915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Settings Tab</a:t>
            </a:r>
          </a:p>
          <a:p>
            <a:pPr lvl="1"/>
            <a:r>
              <a:rPr lang="en-US" dirty="0"/>
              <a:t>The first tab in the Processor Configuration dialog is the Settings tab:</a:t>
            </a:r>
          </a:p>
        </p:txBody>
      </p:sp>
      <p:pic>
        <p:nvPicPr>
          <p:cNvPr id="18434" name="Picture 2" descr="Settings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096" y="2472339"/>
            <a:ext cx="5969804" cy="43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2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Scheduling Tab</a:t>
            </a:r>
          </a:p>
          <a:p>
            <a:pPr lvl="1"/>
            <a:r>
              <a:rPr lang="en-US" dirty="0"/>
              <a:t>The second tab in the Processor Configuration dialog is the Scheduling Tab:</a:t>
            </a:r>
          </a:p>
        </p:txBody>
      </p:sp>
      <p:pic>
        <p:nvPicPr>
          <p:cNvPr id="19458" name="Picture 2" descr="Scheduling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751" y="2533880"/>
            <a:ext cx="5886034" cy="432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97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Scheduling Tab</a:t>
            </a:r>
          </a:p>
        </p:txBody>
      </p:sp>
      <p:pic>
        <p:nvPicPr>
          <p:cNvPr id="19458" name="Picture 2" descr="Scheduling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14391"/>
            <a:ext cx="4423897" cy="324997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262097" y="2144721"/>
            <a:ext cx="6680187" cy="3416320"/>
          </a:xfrm>
          <a:prstGeom prst="rect">
            <a:avLst/>
          </a:prstGeom>
        </p:spPr>
        <p:txBody>
          <a:bodyPr wrap="square">
            <a:spAutoFit/>
          </a:bodyPr>
          <a:lstStyle/>
          <a:p>
            <a:r>
              <a:rPr lang="en-US" sz="2400" dirty="0">
                <a:latin typeface="inherit"/>
              </a:rPr>
              <a:t>The first configuration option is the Scheduling Strategy. There are three possible options for scheduling components:</a:t>
            </a:r>
          </a:p>
          <a:p>
            <a:endParaRPr lang="en-US" sz="2400" dirty="0">
              <a:latin typeface="inherit"/>
            </a:endParaRPr>
          </a:p>
          <a:p>
            <a:r>
              <a:rPr lang="en-US" sz="2400" b="1" dirty="0">
                <a:latin typeface="inherit"/>
              </a:rPr>
              <a:t>Timer driven</a:t>
            </a:r>
            <a:r>
              <a:rPr lang="en-US" sz="2400" dirty="0">
                <a:latin typeface="inherit"/>
              </a:rPr>
              <a:t>: This is the default mode. The Processor will be scheduled to run on a regular interval. The interval at which the Processor is run is defined by the ‘Run schedule’ option (see below).</a:t>
            </a:r>
            <a:endParaRPr lang="en-US" sz="2400" b="0" i="0" dirty="0">
              <a:effectLst/>
              <a:latin typeface="inherit"/>
            </a:endParaRPr>
          </a:p>
        </p:txBody>
      </p:sp>
    </p:spTree>
    <p:extLst>
      <p:ext uri="{BB962C8B-B14F-4D97-AF65-F5344CB8AC3E}">
        <p14:creationId xmlns:p14="http://schemas.microsoft.com/office/powerpoint/2010/main" val="4180933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Scheduling Tab</a:t>
            </a:r>
          </a:p>
        </p:txBody>
      </p:sp>
      <p:pic>
        <p:nvPicPr>
          <p:cNvPr id="19458" name="Picture 2" descr="Scheduling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14391"/>
            <a:ext cx="4423897" cy="324997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262097" y="2144721"/>
            <a:ext cx="6680187" cy="3416320"/>
          </a:xfrm>
          <a:prstGeom prst="rect">
            <a:avLst/>
          </a:prstGeom>
        </p:spPr>
        <p:txBody>
          <a:bodyPr wrap="square">
            <a:spAutoFit/>
          </a:bodyPr>
          <a:lstStyle/>
          <a:p>
            <a:r>
              <a:rPr lang="en-US" sz="2400" b="1" dirty="0"/>
              <a:t>Event driven</a:t>
            </a:r>
            <a:r>
              <a:rPr lang="en-US" sz="2400" dirty="0"/>
              <a:t>: When this mode is selected, the Processor will be triggered to run by an event, and that event occurs when </a:t>
            </a:r>
            <a:r>
              <a:rPr lang="en-US" sz="2400" dirty="0" err="1"/>
              <a:t>FlowFiles</a:t>
            </a:r>
            <a:r>
              <a:rPr lang="en-US" sz="2400" dirty="0"/>
              <a:t> enter Connections feeding this Processor. This mode is currently considered experimental and is not supported by all Processors. When this mode is selected, the ‘Run schedule’ option is not configurable, as the Processor is not triggered to run periodically but as the result of an event. </a:t>
            </a:r>
            <a:endParaRPr lang="en-US" sz="2400" b="0" i="0" dirty="0">
              <a:effectLst/>
              <a:latin typeface="inherit"/>
            </a:endParaRPr>
          </a:p>
        </p:txBody>
      </p:sp>
      <p:sp>
        <p:nvSpPr>
          <p:cNvPr id="4" name="Retângulo 3"/>
          <p:cNvSpPr/>
          <p:nvPr/>
        </p:nvSpPr>
        <p:spPr>
          <a:xfrm>
            <a:off x="838199" y="5561041"/>
            <a:ext cx="11104085" cy="1200329"/>
          </a:xfrm>
          <a:prstGeom prst="rect">
            <a:avLst/>
          </a:prstGeom>
        </p:spPr>
        <p:txBody>
          <a:bodyPr wrap="square">
            <a:spAutoFit/>
          </a:bodyPr>
          <a:lstStyle/>
          <a:p>
            <a:r>
              <a:rPr lang="en-US" sz="2400" dirty="0"/>
              <a:t>Additionally, this is the only mode for which the ‘Concurrent tasks’ option can be set to 0. In this case, the number of threads is limited only by the size of the Event-Driven Thread Pool that the administrator has configured.</a:t>
            </a:r>
            <a:endParaRPr lang="en-US" sz="2400" dirty="0">
              <a:latin typeface="inherit"/>
            </a:endParaRPr>
          </a:p>
        </p:txBody>
      </p:sp>
    </p:spTree>
    <p:extLst>
      <p:ext uri="{BB962C8B-B14F-4D97-AF65-F5344CB8AC3E}">
        <p14:creationId xmlns:p14="http://schemas.microsoft.com/office/powerpoint/2010/main" val="329808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algn="just"/>
            <a:r>
              <a:rPr lang="pt-BR" sz="3000" b="1" dirty="0" err="1"/>
              <a:t>FlowFile</a:t>
            </a:r>
            <a:r>
              <a:rPr lang="pt-BR" sz="3000" b="1" dirty="0"/>
              <a:t>: </a:t>
            </a:r>
            <a:r>
              <a:rPr lang="pt-BR" sz="3000" dirty="0"/>
              <a:t>Cada peça de "Dados do Usuário" (ou seja, dados que o usuário traz para o </a:t>
            </a:r>
            <a:r>
              <a:rPr lang="pt-BR" sz="3000" dirty="0" err="1"/>
              <a:t>NiFi</a:t>
            </a:r>
            <a:r>
              <a:rPr lang="pt-BR" sz="3000" dirty="0"/>
              <a:t> para processamento e distribuição) é referida como um </a:t>
            </a:r>
            <a:r>
              <a:rPr lang="pt-BR" sz="3000" dirty="0" err="1"/>
              <a:t>FlowFile</a:t>
            </a:r>
            <a:r>
              <a:rPr lang="pt-BR" sz="3000" dirty="0"/>
              <a:t>. Um </a:t>
            </a:r>
            <a:r>
              <a:rPr lang="pt-BR" sz="3000" dirty="0" err="1"/>
              <a:t>FlowFile</a:t>
            </a:r>
            <a:r>
              <a:rPr lang="pt-BR" sz="3000" dirty="0"/>
              <a:t> é composto de duas partes: </a:t>
            </a:r>
            <a:r>
              <a:rPr lang="pt-BR" sz="3000" u="sng" dirty="0"/>
              <a:t>Atributos e Conteúdo</a:t>
            </a:r>
            <a:r>
              <a:rPr lang="pt-BR" sz="3000" dirty="0"/>
              <a:t>. O Conteúdo é o próprio Dado do Usuário. Os atributos são pares de valores-chave que estão associados aos Dados do Usuário</a:t>
            </a:r>
            <a:r>
              <a:rPr lang="pt-BR" sz="3000" b="1" dirty="0"/>
              <a:t>.</a:t>
            </a:r>
          </a:p>
          <a:p>
            <a:pPr algn="just"/>
            <a:r>
              <a:rPr lang="pt-BR" sz="3000" b="1" dirty="0"/>
              <a:t>Processador: </a:t>
            </a:r>
            <a:r>
              <a:rPr lang="pt-BR" sz="3000" dirty="0"/>
              <a:t>O Processador é o componente </a:t>
            </a:r>
            <a:r>
              <a:rPr lang="pt-BR" sz="3000" dirty="0" err="1"/>
              <a:t>NiFi</a:t>
            </a:r>
            <a:r>
              <a:rPr lang="pt-BR" sz="3000" dirty="0"/>
              <a:t> responsável por criar, enviar, receber, transformar, rotear, dividir, fundir e processar os </a:t>
            </a:r>
            <a:r>
              <a:rPr lang="pt-BR" sz="3000" dirty="0" err="1"/>
              <a:t>FlowFiles</a:t>
            </a:r>
            <a:r>
              <a:rPr lang="pt-BR" sz="3000" dirty="0"/>
              <a:t>. É o bloco de construção mais importante à disposição dos usuários </a:t>
            </a:r>
            <a:r>
              <a:rPr lang="pt-BR" sz="3000" dirty="0" err="1"/>
              <a:t>NiFi</a:t>
            </a:r>
            <a:r>
              <a:rPr lang="pt-BR" sz="3000" dirty="0"/>
              <a:t> para a construção de seus fluxos de dados.</a:t>
            </a:r>
            <a:endParaRPr lang="en-US" sz="3000" dirty="0"/>
          </a:p>
          <a:p>
            <a:pPr algn="just"/>
            <a:endParaRPr lang="pt-BR" sz="3000" dirty="0"/>
          </a:p>
        </p:txBody>
      </p:sp>
    </p:spTree>
    <p:extLst>
      <p:ext uri="{BB962C8B-B14F-4D97-AF65-F5344CB8AC3E}">
        <p14:creationId xmlns:p14="http://schemas.microsoft.com/office/powerpoint/2010/main" val="260918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Scheduling Tab</a:t>
            </a:r>
          </a:p>
        </p:txBody>
      </p:sp>
      <p:pic>
        <p:nvPicPr>
          <p:cNvPr id="19458" name="Picture 2" descr="Scheduling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14391"/>
            <a:ext cx="4423897" cy="324997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262097" y="2144721"/>
            <a:ext cx="6680187" cy="2308324"/>
          </a:xfrm>
          <a:prstGeom prst="rect">
            <a:avLst/>
          </a:prstGeom>
        </p:spPr>
        <p:txBody>
          <a:bodyPr wrap="square">
            <a:spAutoFit/>
          </a:bodyPr>
          <a:lstStyle/>
          <a:p>
            <a:r>
              <a:rPr lang="en-US" sz="2400" b="1" dirty="0"/>
              <a:t>CRON driven</a:t>
            </a:r>
            <a:r>
              <a:rPr lang="en-US" sz="2400" dirty="0"/>
              <a:t>: When using the CRON driven scheduling mode, the Processor is scheduled to run periodically, similar to the Timer driven scheduling mode. However, the CRON driven mode provides significantly more flexibility at the expense of increasing the complexity of the configuration.</a:t>
            </a:r>
            <a:endParaRPr lang="en-US" sz="2400" b="0" i="0" dirty="0">
              <a:effectLst/>
              <a:latin typeface="inherit"/>
            </a:endParaRPr>
          </a:p>
        </p:txBody>
      </p:sp>
    </p:spTree>
    <p:extLst>
      <p:ext uri="{BB962C8B-B14F-4D97-AF65-F5344CB8AC3E}">
        <p14:creationId xmlns:p14="http://schemas.microsoft.com/office/powerpoint/2010/main" val="2033298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849319" cy="3200401"/>
          </a:xfrm>
        </p:spPr>
        <p:txBody>
          <a:bodyPr>
            <a:noAutofit/>
          </a:bodyPr>
          <a:lstStyle/>
          <a:p>
            <a:r>
              <a:rPr lang="en-US" dirty="0"/>
              <a:t>The CRON driven scheduling value is a string of six required fields and one optional field, each separated by a space. These fields are:</a:t>
            </a:r>
          </a:p>
        </p:txBody>
      </p:sp>
      <p:graphicFrame>
        <p:nvGraphicFramePr>
          <p:cNvPr id="4" name="Tabela 3"/>
          <p:cNvGraphicFramePr>
            <a:graphicFrameLocks noGrp="1"/>
          </p:cNvGraphicFramePr>
          <p:nvPr>
            <p:extLst>
              <p:ext uri="{D42A27DB-BD31-4B8C-83A1-F6EECF244321}">
                <p14:modId xmlns:p14="http://schemas.microsoft.com/office/powerpoint/2010/main" val="359556207"/>
              </p:ext>
            </p:extLst>
          </p:nvPr>
        </p:nvGraphicFramePr>
        <p:xfrm>
          <a:off x="919044" y="2829286"/>
          <a:ext cx="10434756" cy="3752256"/>
        </p:xfrm>
        <a:graphic>
          <a:graphicData uri="http://schemas.openxmlformats.org/drawingml/2006/table">
            <a:tbl>
              <a:tblPr/>
              <a:tblGrid>
                <a:gridCol w="5217378">
                  <a:extLst>
                    <a:ext uri="{9D8B030D-6E8A-4147-A177-3AD203B41FA5}">
                      <a16:colId xmlns:a16="http://schemas.microsoft.com/office/drawing/2014/main" val="20000"/>
                    </a:ext>
                  </a:extLst>
                </a:gridCol>
                <a:gridCol w="5217378">
                  <a:extLst>
                    <a:ext uri="{9D8B030D-6E8A-4147-A177-3AD203B41FA5}">
                      <a16:colId xmlns:a16="http://schemas.microsoft.com/office/drawing/2014/main" val="20001"/>
                    </a:ext>
                  </a:extLst>
                </a:gridCol>
              </a:tblGrid>
              <a:tr h="413087">
                <a:tc>
                  <a:txBody>
                    <a:bodyPr/>
                    <a:lstStyle/>
                    <a:p>
                      <a:pPr algn="l" rtl="0" fontAlgn="t"/>
                      <a:r>
                        <a:rPr lang="pt-BR" sz="2400" b="1" dirty="0">
                          <a:effectLst/>
                        </a:rPr>
                        <a:t>Field</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rtl="0" fontAlgn="t"/>
                      <a:r>
                        <a:rPr lang="pt-BR" sz="2400" b="1">
                          <a:effectLst/>
                        </a:rPr>
                        <a:t>Valid values</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13087">
                <a:tc>
                  <a:txBody>
                    <a:bodyPr/>
                    <a:lstStyle/>
                    <a:p>
                      <a:pPr algn="l" rtl="0" fontAlgn="t"/>
                      <a:r>
                        <a:rPr lang="pt-BR" sz="2400" b="0" dirty="0" err="1">
                          <a:effectLst/>
                          <a:latin typeface="inherit"/>
                        </a:rPr>
                        <a:t>Seconds</a:t>
                      </a:r>
                      <a:endParaRPr lang="pt-BR" sz="2400" b="0" dirty="0">
                        <a:effectLst/>
                        <a:latin typeface="inherit"/>
                      </a:endParaRP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rtl="0" fontAlgn="t"/>
                      <a:r>
                        <a:rPr lang="pt-BR" sz="2400" b="0">
                          <a:effectLst/>
                          <a:latin typeface="inherit"/>
                        </a:rPr>
                        <a:t>0-59</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3087">
                <a:tc>
                  <a:txBody>
                    <a:bodyPr/>
                    <a:lstStyle/>
                    <a:p>
                      <a:pPr algn="l" rtl="0" fontAlgn="t"/>
                      <a:r>
                        <a:rPr lang="pt-BR" sz="2400" b="0" dirty="0">
                          <a:effectLst/>
                          <a:latin typeface="inherit"/>
                        </a:rPr>
                        <a:t>Minutes</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tc>
                  <a:txBody>
                    <a:bodyPr/>
                    <a:lstStyle/>
                    <a:p>
                      <a:pPr algn="l" rtl="0" fontAlgn="t"/>
                      <a:r>
                        <a:rPr lang="pt-BR" sz="2400" b="0">
                          <a:effectLst/>
                          <a:latin typeface="inherit"/>
                        </a:rPr>
                        <a:t>0-59</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extLst>
                  <a:ext uri="{0D108BD9-81ED-4DB2-BD59-A6C34878D82A}">
                    <a16:rowId xmlns:a16="http://schemas.microsoft.com/office/drawing/2014/main" val="10002"/>
                  </a:ext>
                </a:extLst>
              </a:tr>
              <a:tr h="413087">
                <a:tc>
                  <a:txBody>
                    <a:bodyPr/>
                    <a:lstStyle/>
                    <a:p>
                      <a:pPr algn="l" rtl="0" fontAlgn="t"/>
                      <a:r>
                        <a:rPr lang="pt-BR" sz="2400" b="0" dirty="0">
                          <a:effectLst/>
                          <a:latin typeface="inherit"/>
                        </a:rPr>
                        <a:t>Hours</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rtl="0" fontAlgn="t"/>
                      <a:r>
                        <a:rPr lang="pt-BR" sz="2400" b="0">
                          <a:effectLst/>
                          <a:latin typeface="inherit"/>
                        </a:rPr>
                        <a:t>0-23</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3087">
                <a:tc>
                  <a:txBody>
                    <a:bodyPr/>
                    <a:lstStyle/>
                    <a:p>
                      <a:pPr algn="l" rtl="0" fontAlgn="t"/>
                      <a:r>
                        <a:rPr lang="pt-BR" sz="2400" b="0" dirty="0">
                          <a:effectLst/>
                          <a:latin typeface="inherit"/>
                        </a:rPr>
                        <a:t>Day </a:t>
                      </a:r>
                      <a:r>
                        <a:rPr lang="pt-BR" sz="2400" b="0" dirty="0" err="1">
                          <a:effectLst/>
                          <a:latin typeface="inherit"/>
                        </a:rPr>
                        <a:t>of</a:t>
                      </a:r>
                      <a:r>
                        <a:rPr lang="pt-BR" sz="2400" b="0" dirty="0">
                          <a:effectLst/>
                          <a:latin typeface="inherit"/>
                        </a:rPr>
                        <a:t> </a:t>
                      </a:r>
                      <a:r>
                        <a:rPr lang="pt-BR" sz="2400" b="0" dirty="0" err="1">
                          <a:effectLst/>
                          <a:latin typeface="inherit"/>
                        </a:rPr>
                        <a:t>Month</a:t>
                      </a:r>
                      <a:endParaRPr lang="pt-BR" sz="2400" b="0" dirty="0">
                        <a:effectLst/>
                        <a:latin typeface="inherit"/>
                      </a:endParaRP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tc>
                  <a:txBody>
                    <a:bodyPr/>
                    <a:lstStyle/>
                    <a:p>
                      <a:pPr algn="l" rtl="0" fontAlgn="t"/>
                      <a:r>
                        <a:rPr lang="pt-BR" sz="2400" b="0">
                          <a:effectLst/>
                          <a:latin typeface="inherit"/>
                        </a:rPr>
                        <a:t>1-31</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extLst>
                  <a:ext uri="{0D108BD9-81ED-4DB2-BD59-A6C34878D82A}">
                    <a16:rowId xmlns:a16="http://schemas.microsoft.com/office/drawing/2014/main" val="10004"/>
                  </a:ext>
                </a:extLst>
              </a:tr>
              <a:tr h="413087">
                <a:tc>
                  <a:txBody>
                    <a:bodyPr/>
                    <a:lstStyle/>
                    <a:p>
                      <a:pPr algn="l" rtl="0" fontAlgn="t"/>
                      <a:r>
                        <a:rPr lang="pt-BR" sz="2400" b="0" dirty="0" err="1">
                          <a:effectLst/>
                          <a:latin typeface="inherit"/>
                        </a:rPr>
                        <a:t>Month</a:t>
                      </a:r>
                      <a:endParaRPr lang="pt-BR" sz="2400" b="0" dirty="0">
                        <a:effectLst/>
                        <a:latin typeface="inherit"/>
                      </a:endParaRP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rtl="0" fontAlgn="t"/>
                      <a:r>
                        <a:rPr lang="pt-BR" sz="2400" b="0" dirty="0">
                          <a:effectLst/>
                          <a:latin typeface="inherit"/>
                        </a:rPr>
                        <a:t>1-12 </a:t>
                      </a:r>
                      <a:r>
                        <a:rPr lang="pt-BR" sz="2400" b="0" dirty="0" err="1">
                          <a:effectLst/>
                          <a:latin typeface="inherit"/>
                        </a:rPr>
                        <a:t>or</a:t>
                      </a:r>
                      <a:r>
                        <a:rPr lang="pt-BR" sz="2400" b="0" dirty="0">
                          <a:effectLst/>
                          <a:latin typeface="inherit"/>
                        </a:rPr>
                        <a:t> JAN-DEC</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3087">
                <a:tc>
                  <a:txBody>
                    <a:bodyPr/>
                    <a:lstStyle/>
                    <a:p>
                      <a:pPr algn="l" rtl="0" fontAlgn="t"/>
                      <a:r>
                        <a:rPr lang="pt-BR" sz="2400" b="0">
                          <a:effectLst/>
                          <a:latin typeface="inherit"/>
                        </a:rPr>
                        <a:t>Day of Week</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tc>
                  <a:txBody>
                    <a:bodyPr/>
                    <a:lstStyle/>
                    <a:p>
                      <a:pPr algn="l" rtl="0" fontAlgn="t"/>
                      <a:r>
                        <a:rPr lang="pt-BR" sz="2400" b="0" dirty="0">
                          <a:effectLst/>
                          <a:latin typeface="inherit"/>
                        </a:rPr>
                        <a:t>1-7 </a:t>
                      </a:r>
                      <a:r>
                        <a:rPr lang="pt-BR" sz="2400" b="0" dirty="0" err="1">
                          <a:effectLst/>
                          <a:latin typeface="inherit"/>
                        </a:rPr>
                        <a:t>or</a:t>
                      </a:r>
                      <a:r>
                        <a:rPr lang="pt-BR" sz="2400" b="0" dirty="0">
                          <a:effectLst/>
                          <a:latin typeface="inherit"/>
                        </a:rPr>
                        <a:t> SUN-SAT</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8F8F7"/>
                    </a:solidFill>
                  </a:tcPr>
                </a:tc>
                <a:extLst>
                  <a:ext uri="{0D108BD9-81ED-4DB2-BD59-A6C34878D82A}">
                    <a16:rowId xmlns:a16="http://schemas.microsoft.com/office/drawing/2014/main" val="10006"/>
                  </a:ext>
                </a:extLst>
              </a:tr>
              <a:tr h="413087">
                <a:tc>
                  <a:txBody>
                    <a:bodyPr/>
                    <a:lstStyle/>
                    <a:p>
                      <a:pPr algn="l" rtl="0" fontAlgn="t"/>
                      <a:r>
                        <a:rPr lang="pt-BR" sz="2400" b="0">
                          <a:effectLst/>
                          <a:latin typeface="inherit"/>
                        </a:rPr>
                        <a:t>Year (optional)</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rtl="0" fontAlgn="t"/>
                      <a:r>
                        <a:rPr lang="pt-BR" sz="2400" b="0" dirty="0" err="1">
                          <a:effectLst/>
                          <a:latin typeface="inherit"/>
                        </a:rPr>
                        <a:t>empty</a:t>
                      </a:r>
                      <a:r>
                        <a:rPr lang="pt-BR" sz="2400" b="0" dirty="0">
                          <a:effectLst/>
                          <a:latin typeface="inherit"/>
                        </a:rPr>
                        <a:t>, 1970-2099</a:t>
                      </a:r>
                    </a:p>
                  </a:txBody>
                  <a:tcPr marL="103272" marR="103272" marT="51636" marB="5163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6291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4067175" cy="3200401"/>
          </a:xfrm>
        </p:spPr>
        <p:txBody>
          <a:bodyPr>
            <a:noAutofit/>
          </a:bodyPr>
          <a:lstStyle/>
          <a:p>
            <a:r>
              <a:rPr lang="en-US" dirty="0"/>
              <a:t>Properties Tab</a:t>
            </a:r>
          </a:p>
          <a:p>
            <a:pPr lvl="1"/>
            <a:r>
              <a:rPr lang="en-US" dirty="0"/>
              <a:t>The Properties Tab provides a mechanism to configure Processor-specific behavior. There are no default properties. Each type of Processor must define which Properties make sense for its use case. Below, we see the Properties Tab for a </a:t>
            </a:r>
            <a:r>
              <a:rPr lang="en-US" dirty="0" err="1"/>
              <a:t>RouteOnAttribute</a:t>
            </a:r>
            <a:r>
              <a:rPr lang="en-US" dirty="0"/>
              <a:t> Processor:</a:t>
            </a:r>
          </a:p>
        </p:txBody>
      </p:sp>
      <p:pic>
        <p:nvPicPr>
          <p:cNvPr id="24578" name="Picture 2" descr="Properties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504949"/>
            <a:ext cx="7286625" cy="53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61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Configurando um Processador</a:t>
            </a:r>
          </a:p>
        </p:txBody>
      </p:sp>
      <p:sp>
        <p:nvSpPr>
          <p:cNvPr id="5" name="Espaço Reservado para Conteúdo 3"/>
          <p:cNvSpPr>
            <a:spLocks noGrp="1"/>
          </p:cNvSpPr>
          <p:nvPr>
            <p:ph idx="1"/>
          </p:nvPr>
        </p:nvSpPr>
        <p:spPr>
          <a:xfrm>
            <a:off x="838200" y="1649353"/>
            <a:ext cx="10515600" cy="3200401"/>
          </a:xfrm>
        </p:spPr>
        <p:txBody>
          <a:bodyPr>
            <a:noAutofit/>
          </a:bodyPr>
          <a:lstStyle/>
          <a:p>
            <a:r>
              <a:rPr lang="pt-BR" dirty="0" err="1"/>
              <a:t>Additional</a:t>
            </a:r>
            <a:r>
              <a:rPr lang="pt-BR" dirty="0"/>
              <a:t> Help</a:t>
            </a:r>
          </a:p>
          <a:p>
            <a:pPr lvl="1"/>
            <a:r>
              <a:rPr lang="en-US" dirty="0"/>
              <a:t>You can access additional documentation about each Processor’s usage by right-clicking on the Processor and selecting ‘Usage’ from the context menu. Alternatively, select Help from the Global Menu in the top-right corner of the UI to display a Help page with all of the documentation, including usage documentation for all the Processors that are available. Click on the desired Processor to view usage documentation.</a:t>
            </a:r>
          </a:p>
        </p:txBody>
      </p:sp>
    </p:spTree>
    <p:extLst>
      <p:ext uri="{BB962C8B-B14F-4D97-AF65-F5344CB8AC3E}">
        <p14:creationId xmlns:p14="http://schemas.microsoft.com/office/powerpoint/2010/main" val="2723619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49353"/>
            <a:ext cx="10515600" cy="3200401"/>
          </a:xfrm>
        </p:spPr>
        <p:txBody>
          <a:bodyPr>
            <a:noAutofit/>
          </a:bodyPr>
          <a:lstStyle/>
          <a:p>
            <a:r>
              <a:rPr lang="en-US" dirty="0"/>
              <a:t>Once processors and other components have been added to the canvas and configured, the next step is to connect them to one another so that </a:t>
            </a:r>
            <a:r>
              <a:rPr lang="en-US" dirty="0" err="1"/>
              <a:t>NiFi</a:t>
            </a:r>
            <a:r>
              <a:rPr lang="en-US" dirty="0"/>
              <a:t> knows what to do with each </a:t>
            </a:r>
            <a:r>
              <a:rPr lang="en-US" dirty="0" err="1"/>
              <a:t>FlowFile</a:t>
            </a:r>
            <a:r>
              <a:rPr lang="en-US" dirty="0"/>
              <a:t> after it has been processed. This is accomplished by creating a Connection between each component. When the user hovers the mouse over the center of a component, a new Connection icon (         ) appears:</a:t>
            </a:r>
          </a:p>
        </p:txBody>
      </p:sp>
      <p:pic>
        <p:nvPicPr>
          <p:cNvPr id="25602" name="Picture 2" descr="Connection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922" y="3618065"/>
            <a:ext cx="476250" cy="42862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Processor with Connection 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916" y="4513795"/>
            <a:ext cx="5075256" cy="191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92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49353"/>
            <a:ext cx="10515600" cy="3200401"/>
          </a:xfrm>
        </p:spPr>
        <p:txBody>
          <a:bodyPr>
            <a:noAutofit/>
          </a:bodyPr>
          <a:lstStyle/>
          <a:p>
            <a:r>
              <a:rPr lang="en-US" dirty="0"/>
              <a:t>The user drags the Connection bubble from one component to another until the second component is highlighted. When the user releases the mouse, a </a:t>
            </a:r>
            <a:r>
              <a:rPr lang="en-US" i="1" dirty="0"/>
              <a:t>Create Connection</a:t>
            </a:r>
            <a:r>
              <a:rPr lang="en-US" dirty="0"/>
              <a:t> dialog appears. This dialog consists of two tabs: ‘Details’ and ‘Settings’. They are discussed in detail below. Note that it is possible to draw a connection so that it loops back on the same processor. This can be useful if the DFM wants the processor to try to re-process </a:t>
            </a:r>
            <a:r>
              <a:rPr lang="en-US" dirty="0" err="1"/>
              <a:t>FlowFiles</a:t>
            </a:r>
            <a:r>
              <a:rPr lang="en-US" dirty="0"/>
              <a:t> if they go down a failure Relationship. To create this type of looping connection, simply drag the connection bubble away and then back to the same processor until it is highlighted. Then release the mouse and the same </a:t>
            </a:r>
            <a:r>
              <a:rPr lang="en-US" i="1" dirty="0"/>
              <a:t>Create Connection</a:t>
            </a:r>
            <a:r>
              <a:rPr lang="en-US" dirty="0"/>
              <a:t> dialog appears.</a:t>
            </a:r>
          </a:p>
        </p:txBody>
      </p:sp>
    </p:spTree>
    <p:extLst>
      <p:ext uri="{BB962C8B-B14F-4D97-AF65-F5344CB8AC3E}">
        <p14:creationId xmlns:p14="http://schemas.microsoft.com/office/powerpoint/2010/main" val="2998465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49353"/>
            <a:ext cx="3613360" cy="3200401"/>
          </a:xfrm>
        </p:spPr>
        <p:txBody>
          <a:bodyPr>
            <a:noAutofit/>
          </a:bodyPr>
          <a:lstStyle/>
          <a:p>
            <a:r>
              <a:rPr lang="en-US" dirty="0"/>
              <a:t>Details Tab</a:t>
            </a:r>
          </a:p>
          <a:p>
            <a:pPr lvl="1"/>
            <a:r>
              <a:rPr lang="en-US" dirty="0"/>
              <a:t>The Details Tab of the </a:t>
            </a:r>
            <a:r>
              <a:rPr lang="en-US" i="1" dirty="0"/>
              <a:t>Create Connection</a:t>
            </a:r>
            <a:r>
              <a:rPr lang="en-US" dirty="0"/>
              <a:t> dialog provides information about the source and destination components, including the component name, the component type, and the Process Group in which the component lives:</a:t>
            </a:r>
          </a:p>
        </p:txBody>
      </p:sp>
      <p:pic>
        <p:nvPicPr>
          <p:cNvPr id="27650" name="Picture 2" descr="Create Conn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983" y="1423114"/>
            <a:ext cx="7631017" cy="54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06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49353"/>
            <a:ext cx="3613360" cy="3200401"/>
          </a:xfrm>
        </p:spPr>
        <p:txBody>
          <a:bodyPr>
            <a:noAutofit/>
          </a:bodyPr>
          <a:lstStyle/>
          <a:p>
            <a:r>
              <a:rPr lang="en-US" dirty="0"/>
              <a:t>Settings</a:t>
            </a:r>
          </a:p>
          <a:p>
            <a:pPr lvl="1"/>
            <a:r>
              <a:rPr lang="en-US" dirty="0"/>
              <a:t>The Settings Tab provides the ability to configure the Connection’s name, </a:t>
            </a:r>
            <a:r>
              <a:rPr lang="en-US" dirty="0" err="1"/>
              <a:t>FlowFile</a:t>
            </a:r>
            <a:r>
              <a:rPr lang="en-US" dirty="0"/>
              <a:t> expiration, Back Pressure thresholds, and Prioritization:</a:t>
            </a:r>
          </a:p>
        </p:txBody>
      </p:sp>
      <p:pic>
        <p:nvPicPr>
          <p:cNvPr id="29698" name="Picture 2" descr="Connection Set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341" y="1470694"/>
            <a:ext cx="7601659" cy="538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12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File Expiration Indi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532" y="1367660"/>
            <a:ext cx="5467350" cy="234315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2850193"/>
            <a:ext cx="10515600" cy="3200401"/>
          </a:xfrm>
        </p:spPr>
        <p:txBody>
          <a:bodyPr>
            <a:noAutofit/>
          </a:bodyPr>
          <a:lstStyle/>
          <a:p>
            <a:r>
              <a:rPr lang="en-US" dirty="0" err="1"/>
              <a:t>FlowFile</a:t>
            </a:r>
            <a:r>
              <a:rPr lang="en-US" dirty="0"/>
              <a:t> Expiration</a:t>
            </a:r>
          </a:p>
          <a:p>
            <a:endParaRPr lang="en-US" dirty="0"/>
          </a:p>
          <a:p>
            <a:r>
              <a:rPr lang="en-US" dirty="0" err="1"/>
              <a:t>FlowFile</a:t>
            </a:r>
            <a:r>
              <a:rPr lang="en-US" dirty="0"/>
              <a:t> expiration is a concept by which data that cannot be processed in a timely fashion can be automatically removed from the flow. The expiration period is based on the time that the data entered the </a:t>
            </a:r>
            <a:r>
              <a:rPr lang="en-US" dirty="0" err="1"/>
              <a:t>NiFi</a:t>
            </a:r>
            <a:r>
              <a:rPr lang="en-US" dirty="0"/>
              <a:t> instance. The default value of 0 sec indicates that the data will never expire. When a file expiration other than 0 sec is set, a small clock icon appears on the connection label, so the DFM can see it at-a-glance when looking at a flow on the canvas.</a:t>
            </a:r>
          </a:p>
        </p:txBody>
      </p:sp>
    </p:spTree>
    <p:extLst>
      <p:ext uri="{BB962C8B-B14F-4D97-AF65-F5344CB8AC3E}">
        <p14:creationId xmlns:p14="http://schemas.microsoft.com/office/powerpoint/2010/main" val="4126638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2850193"/>
            <a:ext cx="10515600" cy="3200401"/>
          </a:xfrm>
        </p:spPr>
        <p:txBody>
          <a:bodyPr>
            <a:noAutofit/>
          </a:bodyPr>
          <a:lstStyle/>
          <a:p>
            <a:r>
              <a:rPr lang="pt-BR" dirty="0"/>
              <a:t>Back </a:t>
            </a:r>
            <a:r>
              <a:rPr lang="pt-BR" dirty="0" err="1"/>
              <a:t>Pressure</a:t>
            </a:r>
            <a:endParaRPr lang="pt-BR" dirty="0"/>
          </a:p>
          <a:p>
            <a:endParaRPr lang="en-US" dirty="0"/>
          </a:p>
          <a:p>
            <a:r>
              <a:rPr lang="en-US" dirty="0" err="1"/>
              <a:t>NiFi</a:t>
            </a:r>
            <a:r>
              <a:rPr lang="en-US" dirty="0"/>
              <a:t> provides two configuration elements for Back Pressure. These thresholds indicate how much data should be allowed to exist in the queue before the component that is the source of the Connection is no longer scheduled to run. This allows the system to avoid being overrun with data. </a:t>
            </a:r>
          </a:p>
        </p:txBody>
      </p:sp>
      <p:pic>
        <p:nvPicPr>
          <p:cNvPr id="31747" name="Picture 3" descr="Back Pressure Indicator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949" y="1362878"/>
            <a:ext cx="59245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4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a:xfrm>
            <a:off x="838200" y="1561514"/>
            <a:ext cx="10950526" cy="4615449"/>
          </a:xfrm>
        </p:spPr>
        <p:txBody>
          <a:bodyPr>
            <a:noAutofit/>
          </a:bodyPr>
          <a:lstStyle/>
          <a:p>
            <a:pPr algn="just"/>
            <a:r>
              <a:rPr lang="pt-BR" sz="3000" b="1" dirty="0" err="1"/>
              <a:t>Controller</a:t>
            </a:r>
            <a:r>
              <a:rPr lang="pt-BR" sz="3000" b="1" dirty="0"/>
              <a:t> Service: </a:t>
            </a:r>
            <a:r>
              <a:rPr lang="pt-BR" sz="3000" dirty="0" err="1"/>
              <a:t>Controller</a:t>
            </a:r>
            <a:r>
              <a:rPr lang="pt-BR" sz="3000" dirty="0"/>
              <a:t> Services são pontos de extensão que, após serem adicionados e configurados por um DFM na Interface do Usuário, serão iniciados quando o </a:t>
            </a:r>
            <a:r>
              <a:rPr lang="pt-BR" sz="3000" dirty="0" err="1"/>
              <a:t>NiFi</a:t>
            </a:r>
            <a:r>
              <a:rPr lang="pt-BR" sz="3000" dirty="0"/>
              <a:t> iniciar e fornecerão informações para uso por outros componentes (tais como processadores ou outros serviços de controlador). Um Serviço de Controlador comum utilizado por vários componentes é o </a:t>
            </a:r>
            <a:r>
              <a:rPr lang="pt-BR" sz="3000" dirty="0" err="1"/>
              <a:t>StandardSSLContextService</a:t>
            </a:r>
            <a:r>
              <a:rPr lang="pt-BR" sz="3000" dirty="0"/>
              <a:t>. Ele fornece a capacidade de configurar uma vez as propriedades de </a:t>
            </a:r>
            <a:r>
              <a:rPr lang="pt-BR" sz="3000" dirty="0" err="1"/>
              <a:t>keystore</a:t>
            </a:r>
            <a:r>
              <a:rPr lang="pt-BR" sz="3000" dirty="0"/>
              <a:t> e/ou </a:t>
            </a:r>
            <a:r>
              <a:rPr lang="pt-BR" sz="3000" dirty="0" err="1"/>
              <a:t>truststore</a:t>
            </a:r>
            <a:r>
              <a:rPr lang="pt-BR" sz="3000" dirty="0"/>
              <a:t> e reutilizar essa configuração em toda a aplicação. A </a:t>
            </a:r>
            <a:r>
              <a:rPr lang="pt-BR" sz="3000" dirty="0" err="1"/>
              <a:t>idéia</a:t>
            </a:r>
            <a:r>
              <a:rPr lang="pt-BR" sz="3000" dirty="0"/>
              <a:t> é que, ao invés de configurar esta informação em cada processador que possa precisar dela, o serviço de controlador fornece esta informação para que qualquer processador a utilize conforme necessário.</a:t>
            </a:r>
          </a:p>
        </p:txBody>
      </p:sp>
    </p:spTree>
    <p:extLst>
      <p:ext uri="{BB962C8B-B14F-4D97-AF65-F5344CB8AC3E}">
        <p14:creationId xmlns:p14="http://schemas.microsoft.com/office/powerpoint/2010/main" val="917017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2850193"/>
            <a:ext cx="10515600" cy="3200401"/>
          </a:xfrm>
        </p:spPr>
        <p:txBody>
          <a:bodyPr>
            <a:noAutofit/>
          </a:bodyPr>
          <a:lstStyle/>
          <a:p>
            <a:r>
              <a:rPr lang="pt-BR" dirty="0"/>
              <a:t>Back </a:t>
            </a:r>
            <a:r>
              <a:rPr lang="pt-BR" dirty="0" err="1"/>
              <a:t>Pressure</a:t>
            </a:r>
            <a:endParaRPr lang="pt-BR" dirty="0"/>
          </a:p>
          <a:p>
            <a:endParaRPr lang="en-US" dirty="0"/>
          </a:p>
          <a:p>
            <a:r>
              <a:rPr lang="en-US" dirty="0"/>
              <a:t>The first option provided is the “Back pressure object threshold.” This is the number of </a:t>
            </a:r>
            <a:r>
              <a:rPr lang="en-US" dirty="0" err="1"/>
              <a:t>FlowFiles</a:t>
            </a:r>
            <a:r>
              <a:rPr lang="en-US" dirty="0"/>
              <a:t> that can be in the queue before back pressure is applied. </a:t>
            </a:r>
          </a:p>
        </p:txBody>
      </p:sp>
      <p:pic>
        <p:nvPicPr>
          <p:cNvPr id="31747" name="Picture 3" descr="Back Pressure Indicator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949" y="1362878"/>
            <a:ext cx="59245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9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2850193"/>
            <a:ext cx="10515600" cy="3200401"/>
          </a:xfrm>
        </p:spPr>
        <p:txBody>
          <a:bodyPr>
            <a:noAutofit/>
          </a:bodyPr>
          <a:lstStyle/>
          <a:p>
            <a:r>
              <a:rPr lang="pt-BR" dirty="0"/>
              <a:t>Back </a:t>
            </a:r>
            <a:r>
              <a:rPr lang="pt-BR" dirty="0" err="1"/>
              <a:t>Pressure</a:t>
            </a:r>
            <a:endParaRPr lang="pt-BR" dirty="0"/>
          </a:p>
          <a:p>
            <a:endParaRPr lang="en-US" dirty="0"/>
          </a:p>
          <a:p>
            <a:r>
              <a:rPr lang="en-US" dirty="0"/>
              <a:t>The second configuration option is the “Back pressure data size threshold.” This specifies the maximum amount of data (in size) that should be queued up before applying back pressure. This value is configured by entering a number followed by a data size (B for bytes, KB for kilobytes, MB for megabytes, GB for gigabytes, or TB for terabytes).</a:t>
            </a:r>
          </a:p>
        </p:txBody>
      </p:sp>
      <p:pic>
        <p:nvPicPr>
          <p:cNvPr id="31747" name="Picture 3" descr="Back Pressure Indicator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949" y="1362878"/>
            <a:ext cx="59245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71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2850193"/>
            <a:ext cx="10515600" cy="3200401"/>
          </a:xfrm>
        </p:spPr>
        <p:txBody>
          <a:bodyPr>
            <a:noAutofit/>
          </a:bodyPr>
          <a:lstStyle/>
          <a:p>
            <a:r>
              <a:rPr lang="pt-BR" dirty="0"/>
              <a:t>Back </a:t>
            </a:r>
            <a:r>
              <a:rPr lang="pt-BR" dirty="0" err="1"/>
              <a:t>Pressure</a:t>
            </a:r>
            <a:endParaRPr lang="pt-BR" dirty="0"/>
          </a:p>
          <a:p>
            <a:endParaRPr lang="en-US" dirty="0"/>
          </a:p>
          <a:p>
            <a:r>
              <a:rPr lang="en-US" dirty="0"/>
              <a:t>When back pressure is enabled, small progress bars appear on the connection label, so the DFM can see it at-a-glance when looking at a flow on the canvas. The progress bars change color based on the queue percentage: Green (0-60%), Yellow (61-85%) and Red (86-100%).</a:t>
            </a:r>
            <a:br>
              <a:rPr lang="en-US" dirty="0"/>
            </a:br>
            <a:endParaRPr lang="en-US" dirty="0"/>
          </a:p>
        </p:txBody>
      </p:sp>
      <p:pic>
        <p:nvPicPr>
          <p:cNvPr id="31747" name="Picture 3" descr="Back Pressure Indicator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949" y="1362878"/>
            <a:ext cx="59245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45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Hovering your mouse over a bar displays the exact percentage.</a:t>
            </a:r>
          </a:p>
          <a:p>
            <a:endParaRPr lang="en-US" dirty="0"/>
          </a:p>
          <a:p>
            <a:pPr marL="0" indent="0">
              <a:buNone/>
            </a:pPr>
            <a:endParaRPr lang="en-US" dirty="0"/>
          </a:p>
        </p:txBody>
      </p:sp>
      <p:pic>
        <p:nvPicPr>
          <p:cNvPr id="33796" name="Picture 4" descr="Back Pressure Indicator Hover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151" y="2841549"/>
            <a:ext cx="8062379" cy="303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82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When the queue is completely full, the Connection is highlighted in red.</a:t>
            </a:r>
          </a:p>
          <a:p>
            <a:pPr marL="0" indent="0">
              <a:buNone/>
            </a:pPr>
            <a:endParaRPr lang="en-US" dirty="0"/>
          </a:p>
        </p:txBody>
      </p:sp>
      <p:pic>
        <p:nvPicPr>
          <p:cNvPr id="36866" name="Picture 2" descr="Back Pressure Queue 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758" y="3295420"/>
            <a:ext cx="5907464" cy="22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48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Prioritization</a:t>
            </a:r>
          </a:p>
          <a:p>
            <a:r>
              <a:rPr lang="en-US" dirty="0"/>
              <a:t>The right-hand side of the tab provides the ability to prioritize the data in the queue so that higher priority data is processed first. </a:t>
            </a:r>
            <a:r>
              <a:rPr lang="en-US" dirty="0" err="1"/>
              <a:t>Prioritizers</a:t>
            </a:r>
            <a:r>
              <a:rPr lang="en-US" dirty="0"/>
              <a:t> can be dragged from the top (‘Available </a:t>
            </a:r>
            <a:r>
              <a:rPr lang="en-US" dirty="0" err="1"/>
              <a:t>prioritizers</a:t>
            </a:r>
            <a:r>
              <a:rPr lang="en-US" dirty="0"/>
              <a:t>’) to the bottom (‘Selected </a:t>
            </a:r>
            <a:r>
              <a:rPr lang="en-US" dirty="0" err="1"/>
              <a:t>prioritizers</a:t>
            </a:r>
            <a:r>
              <a:rPr lang="en-US" dirty="0"/>
              <a:t>’). Multiple </a:t>
            </a:r>
            <a:r>
              <a:rPr lang="en-US" dirty="0" err="1"/>
              <a:t>prioritizers</a:t>
            </a:r>
            <a:r>
              <a:rPr lang="en-US" dirty="0"/>
              <a:t> can be selected. The </a:t>
            </a:r>
            <a:r>
              <a:rPr lang="en-US" dirty="0" err="1"/>
              <a:t>prioritizer</a:t>
            </a:r>
            <a:r>
              <a:rPr lang="en-US" dirty="0"/>
              <a:t> that is at the top of the ‘Selected </a:t>
            </a:r>
            <a:r>
              <a:rPr lang="en-US" dirty="0" err="1"/>
              <a:t>prioritizers</a:t>
            </a:r>
            <a:r>
              <a:rPr lang="en-US" dirty="0"/>
              <a:t>’ list is the highest priority. If two </a:t>
            </a:r>
            <a:r>
              <a:rPr lang="en-US" dirty="0" err="1"/>
              <a:t>FlowFiles</a:t>
            </a:r>
            <a:r>
              <a:rPr lang="en-US" dirty="0"/>
              <a:t> have the same value according to this </a:t>
            </a:r>
            <a:r>
              <a:rPr lang="en-US" dirty="0" err="1"/>
              <a:t>prioritizer</a:t>
            </a:r>
            <a:r>
              <a:rPr lang="en-US" dirty="0"/>
              <a:t>, the second </a:t>
            </a:r>
            <a:r>
              <a:rPr lang="en-US" dirty="0" err="1"/>
              <a:t>prioritizer</a:t>
            </a:r>
            <a:r>
              <a:rPr lang="en-US" dirty="0"/>
              <a:t> will determine which </a:t>
            </a:r>
            <a:r>
              <a:rPr lang="en-US" dirty="0" err="1"/>
              <a:t>FlowFile</a:t>
            </a:r>
            <a:r>
              <a:rPr lang="en-US" dirty="0"/>
              <a:t> to process first, and so on. If a </a:t>
            </a:r>
            <a:r>
              <a:rPr lang="en-US" dirty="0" err="1"/>
              <a:t>prioritizer</a:t>
            </a:r>
            <a:r>
              <a:rPr lang="en-US" dirty="0"/>
              <a:t> is no longer desired, it can then be dragged from the ‘Selected </a:t>
            </a:r>
            <a:r>
              <a:rPr lang="en-US" dirty="0" err="1"/>
              <a:t>prioritizers</a:t>
            </a:r>
            <a:r>
              <a:rPr lang="en-US" dirty="0"/>
              <a:t>’ list to the ‘Available </a:t>
            </a:r>
            <a:r>
              <a:rPr lang="en-US" dirty="0" err="1"/>
              <a:t>prioritizers</a:t>
            </a:r>
            <a:r>
              <a:rPr lang="en-US" dirty="0"/>
              <a:t>’ list.</a:t>
            </a:r>
          </a:p>
          <a:p>
            <a:pPr marL="0" indent="0">
              <a:buNone/>
            </a:pPr>
            <a:endParaRPr lang="en-US" dirty="0"/>
          </a:p>
        </p:txBody>
      </p:sp>
    </p:spTree>
    <p:extLst>
      <p:ext uri="{BB962C8B-B14F-4D97-AF65-F5344CB8AC3E}">
        <p14:creationId xmlns:p14="http://schemas.microsoft.com/office/powerpoint/2010/main" val="33815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492382"/>
            <a:ext cx="10515600" cy="3200401"/>
          </a:xfrm>
        </p:spPr>
        <p:txBody>
          <a:bodyPr>
            <a:noAutofit/>
          </a:bodyPr>
          <a:lstStyle/>
          <a:p>
            <a:r>
              <a:rPr lang="en-US" dirty="0"/>
              <a:t>The following </a:t>
            </a:r>
            <a:r>
              <a:rPr lang="en-US" dirty="0" err="1"/>
              <a:t>prioritizers</a:t>
            </a:r>
            <a:r>
              <a:rPr lang="en-US" dirty="0"/>
              <a:t> are available:</a:t>
            </a:r>
          </a:p>
          <a:p>
            <a:endParaRPr lang="en-US" dirty="0"/>
          </a:p>
          <a:p>
            <a:r>
              <a:rPr lang="en-US" b="1" dirty="0" err="1"/>
              <a:t>FirstInFirstOutPrioritizer</a:t>
            </a:r>
            <a:r>
              <a:rPr lang="en-US" dirty="0"/>
              <a:t>: Given two </a:t>
            </a:r>
            <a:r>
              <a:rPr lang="en-US" dirty="0" err="1"/>
              <a:t>FlowFiles</a:t>
            </a:r>
            <a:r>
              <a:rPr lang="en-US" dirty="0"/>
              <a:t>, the one that reached the connection first will be processed first.</a:t>
            </a:r>
          </a:p>
          <a:p>
            <a:r>
              <a:rPr lang="en-US" b="1" dirty="0" err="1"/>
              <a:t>NewestFlowFileFirstPrioritizer</a:t>
            </a:r>
            <a:r>
              <a:rPr lang="en-US" dirty="0"/>
              <a:t>: Given two </a:t>
            </a:r>
            <a:r>
              <a:rPr lang="en-US" dirty="0" err="1"/>
              <a:t>FlowFiles</a:t>
            </a:r>
            <a:r>
              <a:rPr lang="en-US" dirty="0"/>
              <a:t>, the one that is newest in the dataflow will be processed first.</a:t>
            </a:r>
          </a:p>
          <a:p>
            <a:r>
              <a:rPr lang="en-US" b="1" dirty="0" err="1"/>
              <a:t>OldestFlowFileFirstPrioritizer</a:t>
            </a:r>
            <a:r>
              <a:rPr lang="en-US" dirty="0"/>
              <a:t>: Given two </a:t>
            </a:r>
            <a:r>
              <a:rPr lang="en-US" dirty="0" err="1"/>
              <a:t>FlowFiles</a:t>
            </a:r>
            <a:r>
              <a:rPr lang="en-US" dirty="0"/>
              <a:t>, the one that is oldest in the dataflow will be processed first. </a:t>
            </a:r>
            <a:r>
              <a:rPr lang="en-US" i="1" dirty="0"/>
              <a:t>This is the default scheme that is used if no </a:t>
            </a:r>
            <a:r>
              <a:rPr lang="en-US" i="1" dirty="0" err="1"/>
              <a:t>prioritizers</a:t>
            </a:r>
            <a:r>
              <a:rPr lang="en-US" i="1" dirty="0"/>
              <a:t> are selected.</a:t>
            </a:r>
          </a:p>
          <a:p>
            <a:r>
              <a:rPr lang="en-US" b="1" dirty="0" err="1"/>
              <a:t>PriorityAttributePrioritizer</a:t>
            </a:r>
            <a:r>
              <a:rPr lang="en-US" dirty="0"/>
              <a:t>: Given two </a:t>
            </a:r>
            <a:r>
              <a:rPr lang="en-US" dirty="0" err="1"/>
              <a:t>FlowFiles</a:t>
            </a:r>
            <a:r>
              <a:rPr lang="en-US" dirty="0"/>
              <a:t> that both have a "priority" attribute, the one that has the highest priority value will be processed first. </a:t>
            </a:r>
          </a:p>
        </p:txBody>
      </p:sp>
    </p:spTree>
    <p:extLst>
      <p:ext uri="{BB962C8B-B14F-4D97-AF65-F5344CB8AC3E}">
        <p14:creationId xmlns:p14="http://schemas.microsoft.com/office/powerpoint/2010/main" val="1042595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5408364" cy="3200401"/>
          </a:xfrm>
        </p:spPr>
        <p:txBody>
          <a:bodyPr>
            <a:noAutofit/>
          </a:bodyPr>
          <a:lstStyle/>
          <a:p>
            <a:r>
              <a:rPr lang="en-US" dirty="0"/>
              <a:t>Changing Configuration and Context Menu Options</a:t>
            </a:r>
          </a:p>
          <a:p>
            <a:r>
              <a:rPr lang="en-US" dirty="0"/>
              <a:t>After a connection has been drawn between two components, the connection’s configuration may be changed, and the connection may be moved to a new destination; however, the processors on either side of the connection must be stopped before a configuration or destination change may be made.</a:t>
            </a:r>
          </a:p>
        </p:txBody>
      </p:sp>
      <p:pic>
        <p:nvPicPr>
          <p:cNvPr id="37890" name="Picture 2" descr="Conn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608" y="1690688"/>
            <a:ext cx="6099392" cy="46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04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pt-BR" altLang="pt-BR" dirty="0" err="1">
                <a:latin typeface="inherit"/>
              </a:rPr>
              <a:t>To</a:t>
            </a:r>
            <a:r>
              <a:rPr lang="pt-BR" altLang="pt-BR" dirty="0">
                <a:latin typeface="inherit"/>
              </a:rPr>
              <a:t> </a:t>
            </a:r>
            <a:r>
              <a:rPr lang="pt-BR" altLang="pt-BR" dirty="0" err="1">
                <a:latin typeface="inherit"/>
              </a:rPr>
              <a:t>change</a:t>
            </a:r>
            <a:r>
              <a:rPr lang="pt-BR" altLang="pt-BR" dirty="0">
                <a:latin typeface="inherit"/>
              </a:rPr>
              <a:t> a </a:t>
            </a:r>
            <a:r>
              <a:rPr lang="pt-BR" altLang="pt-BR" dirty="0" err="1">
                <a:latin typeface="inherit"/>
              </a:rPr>
              <a:t>connection’s</a:t>
            </a:r>
            <a:r>
              <a:rPr lang="pt-BR" altLang="pt-BR" dirty="0">
                <a:latin typeface="inherit"/>
              </a:rPr>
              <a:t> </a:t>
            </a:r>
            <a:r>
              <a:rPr lang="pt-BR" altLang="pt-BR" dirty="0" err="1">
                <a:latin typeface="inherit"/>
              </a:rPr>
              <a:t>configuration</a:t>
            </a:r>
            <a:r>
              <a:rPr lang="pt-BR" altLang="pt-BR" dirty="0">
                <a:latin typeface="inherit"/>
              </a:rPr>
              <a:t> </a:t>
            </a:r>
            <a:r>
              <a:rPr lang="pt-BR" altLang="pt-BR" dirty="0" err="1">
                <a:latin typeface="inherit"/>
              </a:rPr>
              <a:t>or</a:t>
            </a:r>
            <a:r>
              <a:rPr lang="pt-BR" altLang="pt-BR" dirty="0">
                <a:latin typeface="inherit"/>
              </a:rPr>
              <a:t> </a:t>
            </a:r>
            <a:r>
              <a:rPr lang="pt-BR" altLang="pt-BR" dirty="0" err="1">
                <a:latin typeface="inherit"/>
              </a:rPr>
              <a:t>interact</a:t>
            </a:r>
            <a:r>
              <a:rPr lang="pt-BR" altLang="pt-BR" dirty="0">
                <a:latin typeface="inherit"/>
              </a:rPr>
              <a:t> </a:t>
            </a:r>
            <a:r>
              <a:rPr lang="pt-BR" altLang="pt-BR" dirty="0" err="1">
                <a:latin typeface="inherit"/>
              </a:rPr>
              <a:t>with</a:t>
            </a:r>
            <a:r>
              <a:rPr lang="pt-BR" altLang="pt-BR" dirty="0">
                <a:latin typeface="inherit"/>
              </a:rPr>
              <a:t> </a:t>
            </a:r>
            <a:r>
              <a:rPr lang="pt-BR" altLang="pt-BR" dirty="0" err="1">
                <a:latin typeface="inherit"/>
              </a:rPr>
              <a:t>the</a:t>
            </a:r>
            <a:r>
              <a:rPr lang="pt-BR" altLang="pt-BR" dirty="0">
                <a:latin typeface="inherit"/>
              </a:rPr>
              <a:t> connection in </a:t>
            </a:r>
            <a:r>
              <a:rPr lang="pt-BR" altLang="pt-BR" dirty="0" err="1">
                <a:latin typeface="inherit"/>
              </a:rPr>
              <a:t>other</a:t>
            </a:r>
            <a:r>
              <a:rPr lang="pt-BR" altLang="pt-BR" dirty="0">
                <a:latin typeface="inherit"/>
              </a:rPr>
              <a:t> </a:t>
            </a:r>
            <a:r>
              <a:rPr lang="pt-BR" altLang="pt-BR" dirty="0" err="1">
                <a:latin typeface="inherit"/>
              </a:rPr>
              <a:t>ways</a:t>
            </a:r>
            <a:r>
              <a:rPr lang="pt-BR" altLang="pt-BR" dirty="0">
                <a:latin typeface="inherit"/>
              </a:rPr>
              <a:t>, </a:t>
            </a:r>
            <a:r>
              <a:rPr lang="pt-BR" altLang="pt-BR" dirty="0" err="1">
                <a:latin typeface="inherit"/>
              </a:rPr>
              <a:t>right</a:t>
            </a:r>
            <a:r>
              <a:rPr lang="pt-BR" altLang="pt-BR" dirty="0">
                <a:latin typeface="inherit"/>
              </a:rPr>
              <a:t>-click </a:t>
            </a:r>
            <a:r>
              <a:rPr lang="pt-BR" altLang="pt-BR" dirty="0" err="1">
                <a:latin typeface="inherit"/>
              </a:rPr>
              <a:t>on</a:t>
            </a:r>
            <a:r>
              <a:rPr lang="pt-BR" altLang="pt-BR" dirty="0">
                <a:latin typeface="inherit"/>
              </a:rPr>
              <a:t> </a:t>
            </a:r>
            <a:r>
              <a:rPr lang="pt-BR" altLang="pt-BR" dirty="0" err="1">
                <a:latin typeface="inherit"/>
              </a:rPr>
              <a:t>the</a:t>
            </a:r>
            <a:r>
              <a:rPr lang="pt-BR" altLang="pt-BR" dirty="0">
                <a:latin typeface="inherit"/>
              </a:rPr>
              <a:t> connection </a:t>
            </a:r>
            <a:r>
              <a:rPr lang="pt-BR" altLang="pt-BR" dirty="0" err="1">
                <a:latin typeface="inherit"/>
              </a:rPr>
              <a:t>to</a:t>
            </a:r>
            <a:r>
              <a:rPr lang="pt-BR" altLang="pt-BR" dirty="0">
                <a:latin typeface="inherit"/>
              </a:rPr>
              <a:t> open </a:t>
            </a:r>
            <a:r>
              <a:rPr lang="pt-BR" altLang="pt-BR" dirty="0" err="1">
                <a:latin typeface="inherit"/>
              </a:rPr>
              <a:t>the</a:t>
            </a:r>
            <a:r>
              <a:rPr lang="pt-BR" altLang="pt-BR" dirty="0">
                <a:latin typeface="inherit"/>
              </a:rPr>
              <a:t> connection </a:t>
            </a:r>
            <a:r>
              <a:rPr lang="pt-BR" altLang="pt-BR" dirty="0" err="1">
                <a:latin typeface="inherit"/>
              </a:rPr>
              <a:t>context</a:t>
            </a:r>
            <a:r>
              <a:rPr lang="pt-BR" altLang="pt-BR" dirty="0">
                <a:latin typeface="inherit"/>
              </a:rPr>
              <a:t> menu.</a:t>
            </a:r>
            <a:endParaRPr lang="pt-BR" altLang="pt-BR" sz="1600" dirty="0"/>
          </a:p>
          <a:p>
            <a:endParaRPr lang="en-US" dirty="0"/>
          </a:p>
        </p:txBody>
      </p:sp>
      <p:pic>
        <p:nvPicPr>
          <p:cNvPr id="40962" name="Picture 2" descr="Connection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491" y="3388089"/>
            <a:ext cx="3438468" cy="316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7690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The following options are available:</a:t>
            </a:r>
          </a:p>
          <a:p>
            <a:endParaRPr lang="en-US" dirty="0"/>
          </a:p>
          <a:p>
            <a:r>
              <a:rPr lang="en-US" b="1" dirty="0"/>
              <a:t>Configure</a:t>
            </a:r>
            <a:r>
              <a:rPr lang="en-US" dirty="0"/>
              <a:t>: This option allows the user to change the configuration of the connection.</a:t>
            </a:r>
          </a:p>
          <a:p>
            <a:r>
              <a:rPr lang="en-US" b="1" dirty="0"/>
              <a:t>Status History</a:t>
            </a:r>
            <a:r>
              <a:rPr lang="en-US" dirty="0"/>
              <a:t>: This option opens a graphical representation of the connection’s statistical information over time.</a:t>
            </a:r>
          </a:p>
          <a:p>
            <a:r>
              <a:rPr lang="en-US" b="1" dirty="0"/>
              <a:t>Bring to front</a:t>
            </a:r>
            <a:r>
              <a:rPr lang="en-US" dirty="0"/>
              <a:t>: This option brings the connection to the front of the canvas if something else (such as another connection) is overlapping it.</a:t>
            </a:r>
          </a:p>
          <a:p>
            <a:endParaRPr lang="en-US" dirty="0"/>
          </a:p>
        </p:txBody>
      </p:sp>
    </p:spTree>
    <p:extLst>
      <p:ext uri="{BB962C8B-B14F-4D97-AF65-F5344CB8AC3E}">
        <p14:creationId xmlns:p14="http://schemas.microsoft.com/office/powerpoint/2010/main" val="274874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a:xfrm>
            <a:off x="838199" y="1825625"/>
            <a:ext cx="10908323" cy="4351338"/>
          </a:xfrm>
        </p:spPr>
        <p:txBody>
          <a:bodyPr>
            <a:noAutofit/>
          </a:bodyPr>
          <a:lstStyle/>
          <a:p>
            <a:pPr algn="just"/>
            <a:r>
              <a:rPr lang="pt-BR" sz="3200" b="1" dirty="0" err="1"/>
              <a:t>Reporting</a:t>
            </a:r>
            <a:r>
              <a:rPr lang="pt-BR" sz="3200" b="1" dirty="0"/>
              <a:t> </a:t>
            </a:r>
            <a:r>
              <a:rPr lang="pt-BR" sz="3200" b="1" dirty="0" err="1"/>
              <a:t>Task</a:t>
            </a:r>
            <a:r>
              <a:rPr lang="pt-BR" sz="3200" b="1" dirty="0"/>
              <a:t>: </a:t>
            </a:r>
            <a:r>
              <a:rPr lang="pt-BR" sz="3200" dirty="0"/>
              <a:t>Tarefas de relatórios executados em segundo plano para fornecer relatórios estatísticos sobre o que está acontecendo na instância </a:t>
            </a:r>
            <a:r>
              <a:rPr lang="pt-BR" sz="3200" dirty="0" err="1"/>
              <a:t>NiFi</a:t>
            </a:r>
            <a:r>
              <a:rPr lang="pt-BR" sz="3200" dirty="0"/>
              <a:t>. O DFM adiciona e configura as Tarefas de Relatório na Interface do Usuário, conforme desejado. As tarefas comuns de relatórios incluem o </a:t>
            </a:r>
            <a:r>
              <a:rPr lang="pt-BR" sz="3200" i="1" dirty="0" err="1"/>
              <a:t>ControllerStatusReportingTask</a:t>
            </a:r>
            <a:r>
              <a:rPr lang="pt-BR" sz="3200" dirty="0"/>
              <a:t>, </a:t>
            </a:r>
            <a:r>
              <a:rPr lang="pt-BR" sz="3200" i="1" dirty="0" err="1"/>
              <a:t>MonitorDiskUsage</a:t>
            </a:r>
            <a:r>
              <a:rPr lang="pt-BR" sz="3200" dirty="0"/>
              <a:t> tarefa de relatórios, </a:t>
            </a:r>
            <a:r>
              <a:rPr lang="pt-BR" sz="3200" i="1" dirty="0" err="1"/>
              <a:t>MonitorMemory</a:t>
            </a:r>
            <a:r>
              <a:rPr lang="pt-BR" sz="3200" dirty="0"/>
              <a:t> tarefa de relatórios, e o </a:t>
            </a:r>
            <a:r>
              <a:rPr lang="pt-BR" sz="3200" i="1" dirty="0" err="1"/>
              <a:t>StandardGangliaReporter</a:t>
            </a:r>
            <a:r>
              <a:rPr lang="pt-BR" sz="3200" dirty="0"/>
              <a:t>.</a:t>
            </a:r>
          </a:p>
          <a:p>
            <a:pPr algn="just"/>
            <a:r>
              <a:rPr lang="pt-BR" sz="3200" b="1" dirty="0" err="1"/>
              <a:t>Funnel</a:t>
            </a:r>
            <a:r>
              <a:rPr lang="pt-BR" sz="3200" b="1" dirty="0"/>
              <a:t>:</a:t>
            </a:r>
            <a:r>
              <a:rPr lang="pt-BR" sz="3200" dirty="0"/>
              <a:t> Um funil é um componente </a:t>
            </a:r>
            <a:r>
              <a:rPr lang="pt-BR" sz="3200" dirty="0" err="1"/>
              <a:t>NiFi</a:t>
            </a:r>
            <a:r>
              <a:rPr lang="pt-BR" sz="3200" dirty="0"/>
              <a:t> que é usado para combinar os dados de várias Conexões em uma única Conexão.</a:t>
            </a:r>
          </a:p>
        </p:txBody>
      </p:sp>
    </p:spTree>
    <p:extLst>
      <p:ext uri="{BB962C8B-B14F-4D97-AF65-F5344CB8AC3E}">
        <p14:creationId xmlns:p14="http://schemas.microsoft.com/office/powerpoint/2010/main" val="23474789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The following options are available:</a:t>
            </a:r>
          </a:p>
          <a:p>
            <a:endParaRPr lang="en-US" sz="500" dirty="0"/>
          </a:p>
          <a:p>
            <a:r>
              <a:rPr lang="en-US" b="1" dirty="0"/>
              <a:t>Go to source</a:t>
            </a:r>
            <a:r>
              <a:rPr lang="en-US" dirty="0"/>
              <a:t>: This option can be useful if there is a long distance between the connection’s source and destination components on the canvas. By clicking this option, the view of the canvas will jump to the source of the connection.</a:t>
            </a:r>
          </a:p>
          <a:p>
            <a:r>
              <a:rPr lang="en-US" b="1" dirty="0"/>
              <a:t>Go to destination</a:t>
            </a:r>
            <a:r>
              <a:rPr lang="en-US" dirty="0"/>
              <a:t>: Similar to the "Go to source" option, this option changes the view to the destination component on the canvas and can be useful if there is a long distance between two connected components.</a:t>
            </a:r>
          </a:p>
          <a:p>
            <a:r>
              <a:rPr lang="en-US" b="1" dirty="0"/>
              <a:t>List queue</a:t>
            </a:r>
            <a:r>
              <a:rPr lang="en-US" dirty="0"/>
              <a:t>: This option lists the queue of </a:t>
            </a:r>
            <a:r>
              <a:rPr lang="en-US" dirty="0" err="1"/>
              <a:t>FlowFiles</a:t>
            </a:r>
            <a:r>
              <a:rPr lang="en-US" dirty="0"/>
              <a:t> that may be waiting to be processed.</a:t>
            </a:r>
          </a:p>
          <a:p>
            <a:endParaRPr lang="en-US" dirty="0"/>
          </a:p>
        </p:txBody>
      </p:sp>
    </p:spTree>
    <p:extLst>
      <p:ext uri="{BB962C8B-B14F-4D97-AF65-F5344CB8AC3E}">
        <p14:creationId xmlns:p14="http://schemas.microsoft.com/office/powerpoint/2010/main" val="88975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Conectando Componentes</a:t>
            </a:r>
          </a:p>
        </p:txBody>
      </p:sp>
      <p:sp>
        <p:nvSpPr>
          <p:cNvPr id="5" name="Espaço Reservado para Conteúdo 3"/>
          <p:cNvSpPr>
            <a:spLocks noGrp="1"/>
          </p:cNvSpPr>
          <p:nvPr>
            <p:ph idx="1"/>
          </p:nvPr>
        </p:nvSpPr>
        <p:spPr>
          <a:xfrm>
            <a:off x="838200" y="1690688"/>
            <a:ext cx="10515600" cy="3200401"/>
          </a:xfrm>
        </p:spPr>
        <p:txBody>
          <a:bodyPr>
            <a:noAutofit/>
          </a:bodyPr>
          <a:lstStyle/>
          <a:p>
            <a:r>
              <a:rPr lang="en-US" dirty="0"/>
              <a:t>The following options are available:</a:t>
            </a:r>
          </a:p>
          <a:p>
            <a:endParaRPr lang="en-US" sz="500" dirty="0"/>
          </a:p>
          <a:p>
            <a:r>
              <a:rPr lang="en-US" b="1" dirty="0"/>
              <a:t>Empty queue</a:t>
            </a:r>
            <a:r>
              <a:rPr lang="en-US" dirty="0"/>
              <a:t>: This option allows the DFM to clear the queue of </a:t>
            </a:r>
            <a:r>
              <a:rPr lang="en-US" dirty="0" err="1"/>
              <a:t>FlowFiles</a:t>
            </a:r>
            <a:r>
              <a:rPr lang="en-US" dirty="0"/>
              <a:t> that may be waiting to be processed. This option can be especially useful during testing, when the DFM is not concerned about deleting data from the queue. When this option is selected, users must confirm that they want to delete the data in the queue.</a:t>
            </a:r>
          </a:p>
          <a:p>
            <a:r>
              <a:rPr lang="en-US" b="1" dirty="0"/>
              <a:t>Delete</a:t>
            </a:r>
            <a:r>
              <a:rPr lang="en-US" dirty="0"/>
              <a:t>: This option allows the DFM to delete a connection between two components. Note that the components on both sides of the connection must be stopped and the connection must be empty before it can be deleted.</a:t>
            </a:r>
          </a:p>
          <a:p>
            <a:endParaRPr lang="en-US" dirty="0"/>
          </a:p>
        </p:txBody>
      </p:sp>
    </p:spTree>
    <p:extLst>
      <p:ext uri="{BB962C8B-B14F-4D97-AF65-F5344CB8AC3E}">
        <p14:creationId xmlns:p14="http://schemas.microsoft.com/office/powerpoint/2010/main" val="3368795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Validando Processador</a:t>
            </a:r>
          </a:p>
        </p:txBody>
      </p:sp>
      <p:sp>
        <p:nvSpPr>
          <p:cNvPr id="5" name="Espaço Reservado para Conteúdo 3"/>
          <p:cNvSpPr>
            <a:spLocks noGrp="1"/>
          </p:cNvSpPr>
          <p:nvPr>
            <p:ph idx="1"/>
          </p:nvPr>
        </p:nvSpPr>
        <p:spPr>
          <a:xfrm>
            <a:off x="838200" y="1690688"/>
            <a:ext cx="10515600" cy="3200401"/>
          </a:xfrm>
        </p:spPr>
        <p:txBody>
          <a:bodyPr>
            <a:noAutofit/>
          </a:bodyPr>
          <a:lstStyle/>
          <a:p>
            <a:r>
              <a:rPr lang="pt-BR" dirty="0"/>
              <a:t>Antes de tentar iniciar um Processador, é importante ter certeza de que a configuração do Processador é válida. Um indicador de status é mostrado na parte superior esquerda do Processador. Se o Processador for inválido, o indicador mostrará um indicador de advertência amarelo com um ponto de exclamação indicando que há um problema </a:t>
            </a:r>
            <a:r>
              <a:rPr lang="en-US" dirty="0"/>
              <a:t>:</a:t>
            </a:r>
          </a:p>
        </p:txBody>
      </p:sp>
      <p:pic>
        <p:nvPicPr>
          <p:cNvPr id="41986" name="Picture 2" descr="Invalid 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909" y="4060647"/>
            <a:ext cx="5451561" cy="206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55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Validando Processador</a:t>
            </a:r>
          </a:p>
        </p:txBody>
      </p:sp>
      <p:sp>
        <p:nvSpPr>
          <p:cNvPr id="5" name="Espaço Reservado para Conteúdo 3"/>
          <p:cNvSpPr>
            <a:spLocks noGrp="1"/>
          </p:cNvSpPr>
          <p:nvPr>
            <p:ph idx="1"/>
          </p:nvPr>
        </p:nvSpPr>
        <p:spPr>
          <a:xfrm>
            <a:off x="838200" y="1690688"/>
            <a:ext cx="10515600" cy="3200401"/>
          </a:xfrm>
        </p:spPr>
        <p:txBody>
          <a:bodyPr>
            <a:noAutofit/>
          </a:bodyPr>
          <a:lstStyle/>
          <a:p>
            <a:r>
              <a:rPr lang="pt-BR" dirty="0"/>
              <a:t>Neste caso, passar o mouse sobre o ícone indicador fornecerá uma dica de ferramenta mostrando todos os erros de validação para o Processador. Uma vez tratados todos os erros de validação, o indicador de status mudará para um ícone Stop, indicando que o Processador é válido e pronto para ser iniciado, mas atualmente não está rodando</a:t>
            </a:r>
            <a:r>
              <a:rPr lang="en-US" dirty="0"/>
              <a:t>:</a:t>
            </a:r>
          </a:p>
        </p:txBody>
      </p:sp>
      <p:pic>
        <p:nvPicPr>
          <p:cNvPr id="46082" name="Picture 2" descr="Valid 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819" y="4150958"/>
            <a:ext cx="5669414" cy="214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44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Analisando um Processador</a:t>
            </a:r>
          </a:p>
        </p:txBody>
      </p:sp>
      <p:sp>
        <p:nvSpPr>
          <p:cNvPr id="5" name="Espaço Reservado para Conteúdo 3"/>
          <p:cNvSpPr>
            <a:spLocks noGrp="1"/>
          </p:cNvSpPr>
          <p:nvPr>
            <p:ph idx="1"/>
          </p:nvPr>
        </p:nvSpPr>
        <p:spPr>
          <a:xfrm>
            <a:off x="838200" y="1690688"/>
            <a:ext cx="10515600" cy="3200401"/>
          </a:xfrm>
        </p:spPr>
        <p:txBody>
          <a:bodyPr>
            <a:noAutofit/>
          </a:bodyPr>
          <a:lstStyle/>
          <a:p>
            <a:r>
              <a:rPr lang="pt-BR" dirty="0"/>
              <a:t>A </a:t>
            </a:r>
            <a:r>
              <a:rPr lang="pt-BR" dirty="0" err="1"/>
              <a:t>NiFi</a:t>
            </a:r>
            <a:r>
              <a:rPr lang="pt-BR" dirty="0"/>
              <a:t> fornece uma quantidade significativa de informações sobre cada Processador na tela. O diagrama a seguir mostra a anatomia de um Processador</a:t>
            </a:r>
            <a:r>
              <a:rPr lang="en-US" dirty="0"/>
              <a:t>:</a:t>
            </a:r>
          </a:p>
        </p:txBody>
      </p:sp>
      <p:pic>
        <p:nvPicPr>
          <p:cNvPr id="47106" name="Picture 2" descr="Anatomy of a 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220" y="3138489"/>
            <a:ext cx="7302498"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587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Analisando um (Grupo) Processador</a:t>
            </a:r>
          </a:p>
        </p:txBody>
      </p:sp>
      <p:sp>
        <p:nvSpPr>
          <p:cNvPr id="5" name="Espaço Reservado para Conteúdo 3"/>
          <p:cNvSpPr>
            <a:spLocks noGrp="1"/>
          </p:cNvSpPr>
          <p:nvPr>
            <p:ph idx="1"/>
          </p:nvPr>
        </p:nvSpPr>
        <p:spPr>
          <a:xfrm>
            <a:off x="838200" y="1690688"/>
            <a:ext cx="10515600" cy="3200401"/>
          </a:xfrm>
        </p:spPr>
        <p:txBody>
          <a:bodyPr>
            <a:noAutofit/>
          </a:bodyPr>
          <a:lstStyle/>
          <a:p>
            <a:r>
              <a:rPr lang="pt-BR" dirty="0"/>
              <a:t>O Grupo de Processo fornece um mecanismo para agrupar os componentes em uma construção lógica a fim de organizar o </a:t>
            </a:r>
            <a:r>
              <a:rPr lang="pt-BR" dirty="0" err="1"/>
              <a:t>DataFlow</a:t>
            </a:r>
            <a:r>
              <a:rPr lang="pt-BR" dirty="0"/>
              <a:t> de uma forma que o torne mais compreensível a partir de um nível superior. A imagem a seguir destaca os diferentes elementos que compõem a anatomia de um Grupo de Processo</a:t>
            </a:r>
            <a:r>
              <a:rPr lang="en-US" dirty="0"/>
              <a:t>:</a:t>
            </a:r>
          </a:p>
        </p:txBody>
      </p:sp>
      <p:pic>
        <p:nvPicPr>
          <p:cNvPr id="48130" name="Picture 2" descr="Anatomy of a Proces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426" y="3644212"/>
            <a:ext cx="6856081" cy="321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734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Sites de Apoio</a:t>
            </a:r>
          </a:p>
        </p:txBody>
      </p:sp>
      <p:sp>
        <p:nvSpPr>
          <p:cNvPr id="4" name="Espaço Reservado para Conteúdo 3"/>
          <p:cNvSpPr>
            <a:spLocks noGrp="1"/>
          </p:cNvSpPr>
          <p:nvPr>
            <p:ph idx="1"/>
          </p:nvPr>
        </p:nvSpPr>
        <p:spPr>
          <a:xfrm>
            <a:off x="838200" y="1825625"/>
            <a:ext cx="10849319" cy="3200401"/>
          </a:xfrm>
        </p:spPr>
        <p:txBody>
          <a:bodyPr>
            <a:noAutofit/>
          </a:bodyPr>
          <a:lstStyle/>
          <a:p>
            <a:r>
              <a:rPr lang="pt-BR" dirty="0">
                <a:hlinkClick r:id="rId3"/>
              </a:rPr>
              <a:t>https://nifi.apache.org/docs.html</a:t>
            </a:r>
            <a:endParaRPr lang="pt-BR" dirty="0"/>
          </a:p>
          <a:p>
            <a:r>
              <a:rPr lang="pt-BR" dirty="0">
                <a:hlinkClick r:id="rId4"/>
              </a:rPr>
              <a:t>https://br.hortonworks.com/apache/nifi/</a:t>
            </a:r>
            <a:endParaRPr lang="pt-BR" dirty="0"/>
          </a:p>
          <a:p>
            <a:r>
              <a:rPr lang="en-US" dirty="0">
                <a:hlinkClick r:id="rId5"/>
              </a:rPr>
              <a:t>https://www.batchiq.com/nifi-on-aws.html</a:t>
            </a:r>
            <a:endParaRPr lang="en-US" dirty="0"/>
          </a:p>
          <a:p>
            <a:r>
              <a:rPr lang="en-US" dirty="0">
                <a:hlinkClick r:id="rId6"/>
              </a:rPr>
              <a:t>http://nifi.rocks</a:t>
            </a:r>
            <a:endParaRPr lang="en-US" dirty="0"/>
          </a:p>
          <a:p>
            <a:r>
              <a:rPr lang="en-US" dirty="0">
                <a:hlinkClick r:id="rId7"/>
              </a:rPr>
              <a:t>http://funnifi.blogspot.com.br/</a:t>
            </a:r>
            <a:endParaRPr lang="en-US" dirty="0"/>
          </a:p>
          <a:p>
            <a:endParaRPr lang="pt-BR" dirty="0"/>
          </a:p>
        </p:txBody>
      </p:sp>
    </p:spTree>
    <p:extLst>
      <p:ext uri="{BB962C8B-B14F-4D97-AF65-F5344CB8AC3E}">
        <p14:creationId xmlns:p14="http://schemas.microsoft.com/office/powerpoint/2010/main" val="909021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Resultado de imagem para apache nif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9117" y="5349227"/>
            <a:ext cx="3263120" cy="1322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Resultado de imagem para apache nif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310" y="308472"/>
            <a:ext cx="6952734" cy="308701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858744" y="3734718"/>
            <a:ext cx="4483865" cy="1015663"/>
          </a:xfrm>
          <a:prstGeom prst="rect">
            <a:avLst/>
          </a:prstGeom>
          <a:noFill/>
        </p:spPr>
        <p:txBody>
          <a:bodyPr wrap="square" rtlCol="0">
            <a:spAutoFit/>
          </a:bodyPr>
          <a:lstStyle/>
          <a:p>
            <a:r>
              <a:rPr lang="pt-BR" sz="6000" dirty="0"/>
              <a:t>OBRIGADO!!!</a:t>
            </a:r>
          </a:p>
        </p:txBody>
      </p:sp>
    </p:spTree>
    <p:extLst>
      <p:ext uri="{BB962C8B-B14F-4D97-AF65-F5344CB8AC3E}">
        <p14:creationId xmlns:p14="http://schemas.microsoft.com/office/powerpoint/2010/main" val="17247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Lucida Sans" panose="020B0602030504020204" pitchFamily="34" charset="0"/>
              </a:rPr>
              <a:t>Terminologia</a:t>
            </a:r>
          </a:p>
        </p:txBody>
      </p:sp>
      <p:sp>
        <p:nvSpPr>
          <p:cNvPr id="3" name="Espaço Reservado para Conteúdo 2"/>
          <p:cNvSpPr>
            <a:spLocks noGrp="1"/>
          </p:cNvSpPr>
          <p:nvPr>
            <p:ph idx="1"/>
          </p:nvPr>
        </p:nvSpPr>
        <p:spPr/>
        <p:txBody>
          <a:bodyPr>
            <a:noAutofit/>
          </a:bodyPr>
          <a:lstStyle/>
          <a:p>
            <a:pPr algn="just"/>
            <a:r>
              <a:rPr lang="en-US" sz="3200" b="1" dirty="0"/>
              <a:t>Process Group</a:t>
            </a:r>
            <a:r>
              <a:rPr lang="en-US" sz="3200" dirty="0"/>
              <a:t>: </a:t>
            </a:r>
            <a:r>
              <a:rPr lang="pt-BR" sz="3200" dirty="0"/>
              <a:t>Quando um fluxo de dados se torna complexo, muitas vezes é benéfico raciocinar sobre o fluxo de dados em um nível mais alto e abstrato. O </a:t>
            </a:r>
            <a:r>
              <a:rPr lang="pt-BR" sz="3200" dirty="0" err="1"/>
              <a:t>NiFi</a:t>
            </a:r>
            <a:r>
              <a:rPr lang="pt-BR" sz="3200" dirty="0"/>
              <a:t> permite que múltiplos componentes, tais como Processadores, sejam agrupados em um Grupo de Processo. A Interface de Usuário </a:t>
            </a:r>
            <a:r>
              <a:rPr lang="pt-BR" sz="3200" dirty="0" err="1"/>
              <a:t>NiFi</a:t>
            </a:r>
            <a:r>
              <a:rPr lang="pt-BR" sz="3200" dirty="0"/>
              <a:t> facilita então a conexão de um DFM com múltiplos Grupos de Processo em um Fluxo de Dados lógico, além de permitir que o DFM entre em um Grupo de Processo a fim de ver e manipular os componentes dentro do Grupo de Processo.</a:t>
            </a:r>
          </a:p>
        </p:txBody>
      </p:sp>
    </p:spTree>
    <p:extLst>
      <p:ext uri="{BB962C8B-B14F-4D97-AF65-F5344CB8AC3E}">
        <p14:creationId xmlns:p14="http://schemas.microsoft.com/office/powerpoint/2010/main" val="203927050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12568</TotalTime>
  <Words>6205</Words>
  <Application>Microsoft Office PowerPoint</Application>
  <PresentationFormat>Widescreen</PresentationFormat>
  <Paragraphs>384</Paragraphs>
  <Slides>87</Slides>
  <Notes>52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87</vt:i4>
      </vt:variant>
    </vt:vector>
  </HeadingPairs>
  <TitlesOfParts>
    <vt:vector size="94" baseType="lpstr">
      <vt:lpstr>Arial</vt:lpstr>
      <vt:lpstr>Calibri</vt:lpstr>
      <vt:lpstr>Calibri Light</vt:lpstr>
      <vt:lpstr>inherit</vt:lpstr>
      <vt:lpstr>Lucida Sans</vt:lpstr>
      <vt:lpstr>Noto Serif</vt:lpstr>
      <vt:lpstr>Tema do Office</vt:lpstr>
      <vt:lpstr>Apresentação do PowerPoint</vt:lpstr>
      <vt:lpstr>Apresentação do PowerPoint</vt:lpstr>
      <vt:lpstr>Introdução</vt:lpstr>
      <vt:lpstr>Introdução</vt:lpstr>
      <vt:lpstr>Terminologia</vt:lpstr>
      <vt:lpstr>Terminologia</vt:lpstr>
      <vt:lpstr>Terminologia</vt:lpstr>
      <vt:lpstr>Terminologia</vt:lpstr>
      <vt:lpstr>Terminologia</vt:lpstr>
      <vt:lpstr>Terminologia</vt:lpstr>
      <vt:lpstr>Terminologia</vt:lpstr>
      <vt:lpstr>Terminologia</vt:lpstr>
      <vt:lpstr>Features</vt:lpstr>
      <vt:lpstr>Features</vt:lpstr>
      <vt:lpstr>Features</vt:lpstr>
      <vt:lpstr>Features</vt:lpstr>
      <vt:lpstr>Arquitetura</vt:lpstr>
      <vt:lpstr>Arquitetura</vt:lpstr>
      <vt:lpstr>Arquitetura</vt:lpstr>
      <vt:lpstr>Arquitetura</vt:lpstr>
      <vt:lpstr>Arquitetura Cluster</vt:lpstr>
      <vt:lpstr>Arquitetura Cluster</vt:lpstr>
      <vt:lpstr>User Authentication</vt:lpstr>
      <vt:lpstr>Instalando o NiFi no Linux/Unix/OS X</vt:lpstr>
      <vt:lpstr>Iniciando o NiFi no Linux/Unix/OS X</vt:lpstr>
      <vt:lpstr>Acessando a UI – Linux/Unix/OS X</vt:lpstr>
      <vt:lpstr>Acessando a UI – Linux/Unix/OS X</vt:lpstr>
      <vt:lpstr>Iniciando o NiFi como serviço</vt:lpstr>
      <vt:lpstr>Instalando o NiFi no Windows</vt:lpstr>
      <vt:lpstr>Instalando o NiFi no Windows</vt:lpstr>
      <vt:lpstr>Iniciando o NiFi no Windows</vt:lpstr>
      <vt:lpstr>Acessando a User Interface - Windows</vt:lpstr>
      <vt:lpstr>Diretórios NiFi</vt:lpstr>
      <vt:lpstr>NiFi</vt:lpstr>
      <vt:lpstr>User Interface</vt:lpstr>
      <vt:lpstr>User Interface</vt:lpstr>
      <vt:lpstr>User Interface</vt:lpstr>
      <vt:lpstr>User Interface</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Processador</vt:lpstr>
      <vt:lpstr>Adicionando um Funnel</vt:lpstr>
      <vt:lpstr>Adicionando um Template</vt:lpstr>
      <vt:lpstr>Adicionando uma Label</vt:lpstr>
      <vt:lpstr>Configurando um Processador</vt:lpstr>
      <vt:lpstr>Configurando um Processador</vt:lpstr>
      <vt:lpstr>Configurando um Processador</vt:lpstr>
      <vt:lpstr>Configurando um Processador</vt:lpstr>
      <vt:lpstr>Configurando um Processador</vt:lpstr>
      <vt:lpstr>Configurando um Processador</vt:lpstr>
      <vt:lpstr>Configurando um Processador</vt:lpstr>
      <vt:lpstr>Configurando um Processador</vt:lpstr>
      <vt:lpstr>Configurando um Processador</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Conectando Componentes</vt:lpstr>
      <vt:lpstr>Validando Processador</vt:lpstr>
      <vt:lpstr>Validando Processador</vt:lpstr>
      <vt:lpstr>Analisando um Processador</vt:lpstr>
      <vt:lpstr>Analisando um (Grupo) Processador</vt:lpstr>
      <vt:lpstr>Sites de Apoio</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Leandro Oliveira</dc:creator>
  <cp:lastModifiedBy>Leandro Oliveira</cp:lastModifiedBy>
  <cp:revision>65</cp:revision>
  <dcterms:created xsi:type="dcterms:W3CDTF">2017-09-12T13:56:55Z</dcterms:created>
  <dcterms:modified xsi:type="dcterms:W3CDTF">2020-11-06T18:59:43Z</dcterms:modified>
</cp:coreProperties>
</file>